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66" r:id="rId3"/>
    <p:sldId id="267" r:id="rId4"/>
    <p:sldId id="260" r:id="rId5"/>
    <p:sldId id="288" r:id="rId6"/>
    <p:sldId id="268" r:id="rId7"/>
    <p:sldId id="271" r:id="rId8"/>
    <p:sldId id="272" r:id="rId9"/>
    <p:sldId id="273" r:id="rId10"/>
    <p:sldId id="283" r:id="rId11"/>
    <p:sldId id="275" r:id="rId12"/>
    <p:sldId id="284" r:id="rId13"/>
    <p:sldId id="277" r:id="rId14"/>
    <p:sldId id="278" r:id="rId15"/>
    <p:sldId id="279" r:id="rId16"/>
    <p:sldId id="280" r:id="rId17"/>
    <p:sldId id="281" r:id="rId18"/>
    <p:sldId id="291" r:id="rId19"/>
    <p:sldId id="285" r:id="rId20"/>
    <p:sldId id="269" r:id="rId21"/>
    <p:sldId id="287" r:id="rId22"/>
    <p:sldId id="294" r:id="rId23"/>
    <p:sldId id="270" r:id="rId24"/>
    <p:sldId id="296" r:id="rId25"/>
    <p:sldId id="295" r:id="rId26"/>
    <p:sldId id="292" r:id="rId27"/>
    <p:sldId id="29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8E692F2-BCAB-41C7-9B30-B57C34535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62" y="323525"/>
            <a:ext cx="2129898" cy="106469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C4BFF2-A0C7-4613-A1AB-9F4003D6B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075" y="1844675"/>
            <a:ext cx="112395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432EEA-67FD-4A78-BCCB-57958A27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41325"/>
            <a:ext cx="8862118" cy="117512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ECE8840-506C-4C55-983D-20B9313A8FB8}"/>
              </a:ext>
            </a:extLst>
          </p:cNvPr>
          <p:cNvGrpSpPr/>
          <p:nvPr userDrawn="1"/>
        </p:nvGrpSpPr>
        <p:grpSpPr>
          <a:xfrm>
            <a:off x="0" y="6413940"/>
            <a:ext cx="12192000" cy="708677"/>
            <a:chOff x="0" y="6413940"/>
            <a:chExt cx="12192000" cy="708677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618607D-0083-4082-ABC3-84556B0D0A8A}"/>
                </a:ext>
              </a:extLst>
            </p:cNvPr>
            <p:cNvSpPr/>
            <p:nvPr userDrawn="1"/>
          </p:nvSpPr>
          <p:spPr>
            <a:xfrm>
              <a:off x="0" y="6413940"/>
              <a:ext cx="12192000" cy="58189"/>
            </a:xfrm>
            <a:prstGeom prst="rect">
              <a:avLst/>
            </a:prstGeom>
            <a:solidFill>
              <a:srgbClr val="006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0F295CE-25DB-42EC-B7A3-482FEC3FD8E0}"/>
                </a:ext>
              </a:extLst>
            </p:cNvPr>
            <p:cNvSpPr txBox="1"/>
            <p:nvPr userDrawn="1"/>
          </p:nvSpPr>
          <p:spPr>
            <a:xfrm>
              <a:off x="149629" y="6476286"/>
              <a:ext cx="11493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800" dirty="0">
                  <a:solidFill>
                    <a:srgbClr val="0065A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www.psychologische-hochschule.de</a:t>
              </a:r>
            </a:p>
            <a:p>
              <a:endParaRPr lang="de-DE" dirty="0"/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ABBC1DD7-EF9D-41C9-B380-34BADD182F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78265"/>
            <a:ext cx="9892719" cy="52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7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2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8E692F2-BCAB-41C7-9B30-B57C34535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62" y="680732"/>
            <a:ext cx="2129898" cy="350285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D38E153-409B-47AB-8B85-47296BFECC2B}"/>
              </a:ext>
            </a:extLst>
          </p:cNvPr>
          <p:cNvGrpSpPr/>
          <p:nvPr userDrawn="1"/>
        </p:nvGrpSpPr>
        <p:grpSpPr>
          <a:xfrm>
            <a:off x="0" y="6413940"/>
            <a:ext cx="12192000" cy="708677"/>
            <a:chOff x="0" y="6413940"/>
            <a:chExt cx="12192000" cy="708677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017E308A-2370-47F3-B5F7-9A58DF5340F2}"/>
                </a:ext>
              </a:extLst>
            </p:cNvPr>
            <p:cNvSpPr/>
            <p:nvPr userDrawn="1"/>
          </p:nvSpPr>
          <p:spPr>
            <a:xfrm>
              <a:off x="0" y="6413940"/>
              <a:ext cx="12192000" cy="58189"/>
            </a:xfrm>
            <a:prstGeom prst="rect">
              <a:avLst/>
            </a:prstGeom>
            <a:solidFill>
              <a:srgbClr val="006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6A8C103-6F68-421E-8644-5670116ED25F}"/>
                </a:ext>
              </a:extLst>
            </p:cNvPr>
            <p:cNvSpPr txBox="1"/>
            <p:nvPr userDrawn="1"/>
          </p:nvSpPr>
          <p:spPr>
            <a:xfrm>
              <a:off x="149629" y="6476286"/>
              <a:ext cx="11493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800" dirty="0">
                  <a:solidFill>
                    <a:srgbClr val="0065A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www.psychologische-hochschule.de</a:t>
              </a:r>
            </a:p>
            <a:p>
              <a:endParaRPr lang="de-DE" dirty="0"/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F281DD53-1FC0-43AF-A7E8-392BD7CE28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78265"/>
            <a:ext cx="9892719" cy="52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5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Nur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8E692F2-BCAB-41C7-9B30-B57C34535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62" y="323525"/>
            <a:ext cx="2129898" cy="106469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B3FBC87-CA36-4303-BE2D-879B87320445}"/>
              </a:ext>
            </a:extLst>
          </p:cNvPr>
          <p:cNvSpPr/>
          <p:nvPr/>
        </p:nvSpPr>
        <p:spPr>
          <a:xfrm>
            <a:off x="1903615" y="5136727"/>
            <a:ext cx="9144000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2A33BED-EC3C-49AA-9E52-0D6214A56532}"/>
              </a:ext>
            </a:extLst>
          </p:cNvPr>
          <p:cNvGrpSpPr/>
          <p:nvPr userDrawn="1"/>
        </p:nvGrpSpPr>
        <p:grpSpPr>
          <a:xfrm>
            <a:off x="0" y="6413940"/>
            <a:ext cx="12192000" cy="708677"/>
            <a:chOff x="0" y="6413940"/>
            <a:chExt cx="12192000" cy="708677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7DBFC066-41E2-4F98-B3B3-AAAFCAA043E0}"/>
                </a:ext>
              </a:extLst>
            </p:cNvPr>
            <p:cNvSpPr/>
            <p:nvPr userDrawn="1"/>
          </p:nvSpPr>
          <p:spPr>
            <a:xfrm>
              <a:off x="0" y="6413940"/>
              <a:ext cx="12192000" cy="58189"/>
            </a:xfrm>
            <a:prstGeom prst="rect">
              <a:avLst/>
            </a:prstGeom>
            <a:solidFill>
              <a:srgbClr val="006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CA857A8F-D687-4EB7-A2DE-B6C3058B074D}"/>
                </a:ext>
              </a:extLst>
            </p:cNvPr>
            <p:cNvSpPr txBox="1"/>
            <p:nvPr userDrawn="1"/>
          </p:nvSpPr>
          <p:spPr>
            <a:xfrm>
              <a:off x="149629" y="6476286"/>
              <a:ext cx="11493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800" dirty="0">
                  <a:solidFill>
                    <a:srgbClr val="0065A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www.psychologische-hochschule.de</a:t>
              </a:r>
            </a:p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341733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Nur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8E692F2-BCAB-41C7-9B30-B57C34535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62" y="680732"/>
            <a:ext cx="2129898" cy="350285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D38E153-409B-47AB-8B85-47296BFECC2B}"/>
              </a:ext>
            </a:extLst>
          </p:cNvPr>
          <p:cNvGrpSpPr/>
          <p:nvPr userDrawn="1"/>
        </p:nvGrpSpPr>
        <p:grpSpPr>
          <a:xfrm>
            <a:off x="0" y="6413940"/>
            <a:ext cx="12192000" cy="708677"/>
            <a:chOff x="0" y="6413940"/>
            <a:chExt cx="12192000" cy="708677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017E308A-2370-47F3-B5F7-9A58DF5340F2}"/>
                </a:ext>
              </a:extLst>
            </p:cNvPr>
            <p:cNvSpPr/>
            <p:nvPr userDrawn="1"/>
          </p:nvSpPr>
          <p:spPr>
            <a:xfrm>
              <a:off x="0" y="6413940"/>
              <a:ext cx="12192000" cy="58189"/>
            </a:xfrm>
            <a:prstGeom prst="rect">
              <a:avLst/>
            </a:prstGeom>
            <a:solidFill>
              <a:srgbClr val="006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6A8C103-6F68-421E-8644-5670116ED25F}"/>
                </a:ext>
              </a:extLst>
            </p:cNvPr>
            <p:cNvSpPr txBox="1"/>
            <p:nvPr userDrawn="1"/>
          </p:nvSpPr>
          <p:spPr>
            <a:xfrm>
              <a:off x="149629" y="6476286"/>
              <a:ext cx="11493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800" dirty="0">
                  <a:solidFill>
                    <a:srgbClr val="0065A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www.psychologische-hochschule.de</a:t>
              </a:r>
            </a:p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22662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ur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8E692F2-BCAB-41C7-9B30-B57C34535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62" y="323525"/>
            <a:ext cx="2129898" cy="10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ur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8E692F2-BCAB-41C7-9B30-B57C34535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62" y="680732"/>
            <a:ext cx="2129898" cy="3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69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12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chwarz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942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77A7B54-C451-4135-8E77-BE9E15C28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87057"/>
            <a:ext cx="9892719" cy="52327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8E692F2-BCAB-41C7-9B30-B57C345350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45" y="249745"/>
            <a:ext cx="3061513" cy="15303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FBD56BA-D95B-4AD9-89B0-A05F6C48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1557866"/>
            <a:ext cx="9830858" cy="3600919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A7DBE33-E039-459E-B539-E1A14F0357E4}"/>
              </a:ext>
            </a:extLst>
          </p:cNvPr>
          <p:cNvGrpSpPr/>
          <p:nvPr userDrawn="1"/>
        </p:nvGrpSpPr>
        <p:grpSpPr>
          <a:xfrm>
            <a:off x="0" y="6413940"/>
            <a:ext cx="12192000" cy="708677"/>
            <a:chOff x="0" y="6413940"/>
            <a:chExt cx="12192000" cy="708677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E5DC53A-5182-40B8-921D-21CBA6D63C7F}"/>
                </a:ext>
              </a:extLst>
            </p:cNvPr>
            <p:cNvSpPr/>
            <p:nvPr userDrawn="1"/>
          </p:nvSpPr>
          <p:spPr>
            <a:xfrm>
              <a:off x="0" y="6413940"/>
              <a:ext cx="12192000" cy="58189"/>
            </a:xfrm>
            <a:prstGeom prst="rect">
              <a:avLst/>
            </a:prstGeom>
            <a:solidFill>
              <a:srgbClr val="006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FF7FDDD-1702-48F8-9500-6F6266934DB1}"/>
                </a:ext>
              </a:extLst>
            </p:cNvPr>
            <p:cNvSpPr txBox="1"/>
            <p:nvPr userDrawn="1"/>
          </p:nvSpPr>
          <p:spPr>
            <a:xfrm>
              <a:off x="149629" y="6476286"/>
              <a:ext cx="11493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800" dirty="0">
                  <a:solidFill>
                    <a:srgbClr val="0065A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www.psychologische-hochschule.de</a:t>
              </a:r>
            </a:p>
            <a:p>
              <a:endParaRPr lang="de-DE" dirty="0"/>
            </a:p>
          </p:txBody>
        </p:sp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86BA42-B5E0-4AF7-B609-71FCCBA228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600" y="5173663"/>
            <a:ext cx="9821863" cy="104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43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Punkte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8E692F2-BCAB-41C7-9B30-B57C34535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45" y="249745"/>
            <a:ext cx="3061513" cy="15303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FBD56BA-D95B-4AD9-89B0-A05F6C48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1557866"/>
            <a:ext cx="9830858" cy="3600919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A7DBE33-E039-459E-B539-E1A14F0357E4}"/>
              </a:ext>
            </a:extLst>
          </p:cNvPr>
          <p:cNvGrpSpPr/>
          <p:nvPr userDrawn="1"/>
        </p:nvGrpSpPr>
        <p:grpSpPr>
          <a:xfrm>
            <a:off x="0" y="6413940"/>
            <a:ext cx="12192000" cy="708677"/>
            <a:chOff x="0" y="6413940"/>
            <a:chExt cx="12192000" cy="708677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E5DC53A-5182-40B8-921D-21CBA6D63C7F}"/>
                </a:ext>
              </a:extLst>
            </p:cNvPr>
            <p:cNvSpPr/>
            <p:nvPr userDrawn="1"/>
          </p:nvSpPr>
          <p:spPr>
            <a:xfrm>
              <a:off x="0" y="6413940"/>
              <a:ext cx="12192000" cy="58189"/>
            </a:xfrm>
            <a:prstGeom prst="rect">
              <a:avLst/>
            </a:prstGeom>
            <a:solidFill>
              <a:srgbClr val="006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FF7FDDD-1702-48F8-9500-6F6266934DB1}"/>
                </a:ext>
              </a:extLst>
            </p:cNvPr>
            <p:cNvSpPr txBox="1"/>
            <p:nvPr userDrawn="1"/>
          </p:nvSpPr>
          <p:spPr>
            <a:xfrm>
              <a:off x="149629" y="6476286"/>
              <a:ext cx="11493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800" dirty="0">
                  <a:solidFill>
                    <a:srgbClr val="0065A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www.psychologische-hochschule.de</a:t>
              </a:r>
            </a:p>
            <a:p>
              <a:endParaRPr lang="de-DE" dirty="0"/>
            </a:p>
          </p:txBody>
        </p:sp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86BA42-B5E0-4AF7-B609-71FCCBA228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600" y="5173663"/>
            <a:ext cx="9821863" cy="104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787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8E692F2-BCAB-41C7-9B30-B57C34535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73" y="463160"/>
            <a:ext cx="3685988" cy="6062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FBD56BA-D95B-4AD9-89B0-A05F6C48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1557866"/>
            <a:ext cx="9830858" cy="3600919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A7DBE33-E039-459E-B539-E1A14F0357E4}"/>
              </a:ext>
            </a:extLst>
          </p:cNvPr>
          <p:cNvGrpSpPr/>
          <p:nvPr userDrawn="1"/>
        </p:nvGrpSpPr>
        <p:grpSpPr>
          <a:xfrm>
            <a:off x="0" y="6413940"/>
            <a:ext cx="12192000" cy="708677"/>
            <a:chOff x="0" y="6413940"/>
            <a:chExt cx="12192000" cy="708677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E5DC53A-5182-40B8-921D-21CBA6D63C7F}"/>
                </a:ext>
              </a:extLst>
            </p:cNvPr>
            <p:cNvSpPr/>
            <p:nvPr userDrawn="1"/>
          </p:nvSpPr>
          <p:spPr>
            <a:xfrm>
              <a:off x="0" y="6413940"/>
              <a:ext cx="12192000" cy="58189"/>
            </a:xfrm>
            <a:prstGeom prst="rect">
              <a:avLst/>
            </a:prstGeom>
            <a:solidFill>
              <a:srgbClr val="006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FF7FDDD-1702-48F8-9500-6F6266934DB1}"/>
                </a:ext>
              </a:extLst>
            </p:cNvPr>
            <p:cNvSpPr txBox="1"/>
            <p:nvPr userDrawn="1"/>
          </p:nvSpPr>
          <p:spPr>
            <a:xfrm>
              <a:off x="149629" y="6476286"/>
              <a:ext cx="11493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800" dirty="0">
                  <a:solidFill>
                    <a:srgbClr val="0065A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www.psychologische-hochschule.de</a:t>
              </a:r>
            </a:p>
            <a:p>
              <a:endParaRPr lang="de-DE" dirty="0"/>
            </a:p>
          </p:txBody>
        </p:sp>
      </p:grp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116525B-811F-4A5D-95E8-661D0983FC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600" y="5173663"/>
            <a:ext cx="9821863" cy="104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B6E2CC5-FE95-4782-BBCC-85172D61B2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78265"/>
            <a:ext cx="9892719" cy="52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8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Punkte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8E692F2-BCAB-41C7-9B30-B57C34535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73" y="463160"/>
            <a:ext cx="3685988" cy="6062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FBD56BA-D95B-4AD9-89B0-A05F6C48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1557866"/>
            <a:ext cx="9830858" cy="3600919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A7DBE33-E039-459E-B539-E1A14F0357E4}"/>
              </a:ext>
            </a:extLst>
          </p:cNvPr>
          <p:cNvGrpSpPr/>
          <p:nvPr userDrawn="1"/>
        </p:nvGrpSpPr>
        <p:grpSpPr>
          <a:xfrm>
            <a:off x="0" y="6413940"/>
            <a:ext cx="12192000" cy="708677"/>
            <a:chOff x="0" y="6413940"/>
            <a:chExt cx="12192000" cy="708677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E5DC53A-5182-40B8-921D-21CBA6D63C7F}"/>
                </a:ext>
              </a:extLst>
            </p:cNvPr>
            <p:cNvSpPr/>
            <p:nvPr userDrawn="1"/>
          </p:nvSpPr>
          <p:spPr>
            <a:xfrm>
              <a:off x="0" y="6413940"/>
              <a:ext cx="12192000" cy="58189"/>
            </a:xfrm>
            <a:prstGeom prst="rect">
              <a:avLst/>
            </a:prstGeom>
            <a:solidFill>
              <a:srgbClr val="006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FF7FDDD-1702-48F8-9500-6F6266934DB1}"/>
                </a:ext>
              </a:extLst>
            </p:cNvPr>
            <p:cNvSpPr txBox="1"/>
            <p:nvPr userDrawn="1"/>
          </p:nvSpPr>
          <p:spPr>
            <a:xfrm>
              <a:off x="149629" y="6476286"/>
              <a:ext cx="11493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800" dirty="0">
                  <a:solidFill>
                    <a:srgbClr val="0065A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www.psychologische-hochschule.de</a:t>
              </a:r>
            </a:p>
            <a:p>
              <a:endParaRPr lang="de-DE" dirty="0"/>
            </a:p>
          </p:txBody>
        </p:sp>
      </p:grp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116525B-811F-4A5D-95E8-661D0983FC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600" y="5173663"/>
            <a:ext cx="9821863" cy="104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5689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8E692F2-BCAB-41C7-9B30-B57C34535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62" y="680732"/>
            <a:ext cx="2129898" cy="35028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BA0DB0-6A03-4B4B-9BF3-E7BC8CD91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075" y="1844675"/>
            <a:ext cx="112395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BD56BA-D95B-4AD9-89B0-A05F6C48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41325"/>
            <a:ext cx="8862118" cy="117512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A7DBE33-E039-459E-B539-E1A14F0357E4}"/>
              </a:ext>
            </a:extLst>
          </p:cNvPr>
          <p:cNvGrpSpPr/>
          <p:nvPr userDrawn="1"/>
        </p:nvGrpSpPr>
        <p:grpSpPr>
          <a:xfrm>
            <a:off x="0" y="6413940"/>
            <a:ext cx="12192000" cy="708677"/>
            <a:chOff x="0" y="6413940"/>
            <a:chExt cx="12192000" cy="708677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E5DC53A-5182-40B8-921D-21CBA6D63C7F}"/>
                </a:ext>
              </a:extLst>
            </p:cNvPr>
            <p:cNvSpPr/>
            <p:nvPr userDrawn="1"/>
          </p:nvSpPr>
          <p:spPr>
            <a:xfrm>
              <a:off x="0" y="6413940"/>
              <a:ext cx="12192000" cy="58189"/>
            </a:xfrm>
            <a:prstGeom prst="rect">
              <a:avLst/>
            </a:prstGeom>
            <a:solidFill>
              <a:srgbClr val="006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FF7FDDD-1702-48F8-9500-6F6266934DB1}"/>
                </a:ext>
              </a:extLst>
            </p:cNvPr>
            <p:cNvSpPr txBox="1"/>
            <p:nvPr userDrawn="1"/>
          </p:nvSpPr>
          <p:spPr>
            <a:xfrm>
              <a:off x="149629" y="6476286"/>
              <a:ext cx="11493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800" dirty="0">
                  <a:solidFill>
                    <a:srgbClr val="0065A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www.psychologische-hochschule.de</a:t>
              </a:r>
            </a:p>
            <a:p>
              <a:endParaRPr lang="de-DE" dirty="0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077A7B54-C451-4135-8E77-BE9E15C284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78265"/>
            <a:ext cx="9892719" cy="52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8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1 ohne Punktwol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8E692F2-BCAB-41C7-9B30-B57C34535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62" y="323525"/>
            <a:ext cx="2129898" cy="106469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C4BFF2-A0C7-4613-A1AB-9F4003D6B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075" y="1844675"/>
            <a:ext cx="112395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432EEA-67FD-4A78-BCCB-57958A27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41325"/>
            <a:ext cx="8862118" cy="117512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ECE8840-506C-4C55-983D-20B9313A8FB8}"/>
              </a:ext>
            </a:extLst>
          </p:cNvPr>
          <p:cNvGrpSpPr/>
          <p:nvPr userDrawn="1"/>
        </p:nvGrpSpPr>
        <p:grpSpPr>
          <a:xfrm>
            <a:off x="0" y="6413940"/>
            <a:ext cx="12192000" cy="708677"/>
            <a:chOff x="0" y="6413940"/>
            <a:chExt cx="12192000" cy="708677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618607D-0083-4082-ABC3-84556B0D0A8A}"/>
                </a:ext>
              </a:extLst>
            </p:cNvPr>
            <p:cNvSpPr/>
            <p:nvPr userDrawn="1"/>
          </p:nvSpPr>
          <p:spPr>
            <a:xfrm>
              <a:off x="0" y="6413940"/>
              <a:ext cx="12192000" cy="58189"/>
            </a:xfrm>
            <a:prstGeom prst="rect">
              <a:avLst/>
            </a:prstGeom>
            <a:solidFill>
              <a:srgbClr val="006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0F295CE-25DB-42EC-B7A3-482FEC3FD8E0}"/>
                </a:ext>
              </a:extLst>
            </p:cNvPr>
            <p:cNvSpPr txBox="1"/>
            <p:nvPr userDrawn="1"/>
          </p:nvSpPr>
          <p:spPr>
            <a:xfrm>
              <a:off x="149629" y="6476286"/>
              <a:ext cx="11493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800" dirty="0">
                  <a:solidFill>
                    <a:srgbClr val="0065A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www.psychologische-hochschule.de</a:t>
              </a:r>
            </a:p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72942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2 ohne Punktwol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8E692F2-BCAB-41C7-9B30-B57C34535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62" y="680732"/>
            <a:ext cx="2129898" cy="35028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BA0DB0-6A03-4B4B-9BF3-E7BC8CD91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075" y="1844675"/>
            <a:ext cx="112395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BD56BA-D95B-4AD9-89B0-A05F6C48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41325"/>
            <a:ext cx="8862118" cy="117512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A7DBE33-E039-459E-B539-E1A14F0357E4}"/>
              </a:ext>
            </a:extLst>
          </p:cNvPr>
          <p:cNvGrpSpPr/>
          <p:nvPr userDrawn="1"/>
        </p:nvGrpSpPr>
        <p:grpSpPr>
          <a:xfrm>
            <a:off x="0" y="6413940"/>
            <a:ext cx="12192000" cy="708677"/>
            <a:chOff x="0" y="6413940"/>
            <a:chExt cx="12192000" cy="708677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E5DC53A-5182-40B8-921D-21CBA6D63C7F}"/>
                </a:ext>
              </a:extLst>
            </p:cNvPr>
            <p:cNvSpPr/>
            <p:nvPr userDrawn="1"/>
          </p:nvSpPr>
          <p:spPr>
            <a:xfrm>
              <a:off x="0" y="6413940"/>
              <a:ext cx="12192000" cy="58189"/>
            </a:xfrm>
            <a:prstGeom prst="rect">
              <a:avLst/>
            </a:prstGeom>
            <a:solidFill>
              <a:srgbClr val="006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FF7FDDD-1702-48F8-9500-6F6266934DB1}"/>
                </a:ext>
              </a:extLst>
            </p:cNvPr>
            <p:cNvSpPr txBox="1"/>
            <p:nvPr userDrawn="1"/>
          </p:nvSpPr>
          <p:spPr>
            <a:xfrm>
              <a:off x="149629" y="6476286"/>
              <a:ext cx="11493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800" dirty="0">
                  <a:solidFill>
                    <a:srgbClr val="0065A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www.psychologische-hochschule.de</a:t>
              </a:r>
            </a:p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87410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1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8E692F2-BCAB-41C7-9B30-B57C34535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62" y="323525"/>
            <a:ext cx="2129898" cy="106469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B3FBC87-CA36-4303-BE2D-879B87320445}"/>
              </a:ext>
            </a:extLst>
          </p:cNvPr>
          <p:cNvSpPr/>
          <p:nvPr/>
        </p:nvSpPr>
        <p:spPr>
          <a:xfrm>
            <a:off x="1903615" y="5136727"/>
            <a:ext cx="9144000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2A33BED-EC3C-49AA-9E52-0D6214A56532}"/>
              </a:ext>
            </a:extLst>
          </p:cNvPr>
          <p:cNvGrpSpPr/>
          <p:nvPr userDrawn="1"/>
        </p:nvGrpSpPr>
        <p:grpSpPr>
          <a:xfrm>
            <a:off x="0" y="6413940"/>
            <a:ext cx="12192000" cy="708677"/>
            <a:chOff x="0" y="6413940"/>
            <a:chExt cx="12192000" cy="708677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7DBFC066-41E2-4F98-B3B3-AAAFCAA043E0}"/>
                </a:ext>
              </a:extLst>
            </p:cNvPr>
            <p:cNvSpPr/>
            <p:nvPr userDrawn="1"/>
          </p:nvSpPr>
          <p:spPr>
            <a:xfrm>
              <a:off x="0" y="6413940"/>
              <a:ext cx="12192000" cy="58189"/>
            </a:xfrm>
            <a:prstGeom prst="rect">
              <a:avLst/>
            </a:prstGeom>
            <a:solidFill>
              <a:srgbClr val="006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CA857A8F-D687-4EB7-A2DE-B6C3058B074D}"/>
                </a:ext>
              </a:extLst>
            </p:cNvPr>
            <p:cNvSpPr txBox="1"/>
            <p:nvPr userDrawn="1"/>
          </p:nvSpPr>
          <p:spPr>
            <a:xfrm>
              <a:off x="149629" y="6476286"/>
              <a:ext cx="11493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800" dirty="0">
                  <a:solidFill>
                    <a:srgbClr val="0065A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www.psychologische-hochschule.de</a:t>
              </a:r>
            </a:p>
            <a:p>
              <a:endParaRPr lang="de-DE" dirty="0"/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445D956A-E6C7-4F23-8314-E9074D7FBD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78265"/>
            <a:ext cx="9892719" cy="52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4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0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7" r:id="rId2"/>
    <p:sldLayoutId id="2147483730" r:id="rId3"/>
    <p:sldLayoutId id="2147483729" r:id="rId4"/>
    <p:sldLayoutId id="2147483731" r:id="rId5"/>
    <p:sldLayoutId id="2147483725" r:id="rId6"/>
    <p:sldLayoutId id="2147483717" r:id="rId7"/>
    <p:sldLayoutId id="2147483718" r:id="rId8"/>
    <p:sldLayoutId id="2147483721" r:id="rId9"/>
    <p:sldLayoutId id="2147483722" r:id="rId10"/>
    <p:sldLayoutId id="2147483715" r:id="rId11"/>
    <p:sldLayoutId id="2147483716" r:id="rId12"/>
    <p:sldLayoutId id="2147483703" r:id="rId13"/>
    <p:sldLayoutId id="2147483712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621" y="1463862"/>
            <a:ext cx="9830858" cy="3600919"/>
          </a:xfrm>
        </p:spPr>
        <p:txBody>
          <a:bodyPr/>
          <a:lstStyle/>
          <a:p>
            <a:br>
              <a:rPr lang="de-DE" sz="6000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6000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6000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HERZLICH WILLKOMMEN</a:t>
            </a:r>
            <a:br>
              <a:rPr lang="de-DE" sz="3600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6000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DER PHB!</a:t>
            </a:r>
            <a:br>
              <a:rPr lang="de-DE" sz="6000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197446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feld 50">
            <a:extLst>
              <a:ext uri="{FF2B5EF4-FFF2-40B4-BE49-F238E27FC236}">
                <a16:creationId xmlns:a16="http://schemas.microsoft.com/office/drawing/2014/main" id="{3B5AF251-3860-4E03-B83C-BB29FB2DC398}"/>
              </a:ext>
            </a:extLst>
          </p:cNvPr>
          <p:cNvSpPr txBox="1"/>
          <p:nvPr/>
        </p:nvSpPr>
        <p:spPr>
          <a:xfrm>
            <a:off x="391721" y="520657"/>
            <a:ext cx="612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65A1"/>
                </a:solidFill>
                <a:effectLst/>
                <a:uLnTx/>
                <a:uFillTx/>
                <a:ea typeface="+mn-ea"/>
                <a:cs typeface="Arial" charset="0"/>
              </a:rPr>
              <a:t>M.Sc. Psychologie - Klinische Psychologie und Psychotherapie (120 ECTS)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E63EED34-6612-482C-A227-A725C0B2DAB8}"/>
              </a:ext>
            </a:extLst>
          </p:cNvPr>
          <p:cNvSpPr/>
          <p:nvPr/>
        </p:nvSpPr>
        <p:spPr>
          <a:xfrm>
            <a:off x="961218" y="1692241"/>
            <a:ext cx="6700775" cy="792000"/>
          </a:xfrm>
          <a:prstGeom prst="rect">
            <a:avLst/>
          </a:prstGeom>
          <a:ln w="22225">
            <a:solidFill>
              <a:srgbClr val="0065A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79810905-4CD9-435F-BA68-CBCB69701CB3}"/>
              </a:ext>
            </a:extLst>
          </p:cNvPr>
          <p:cNvSpPr/>
          <p:nvPr/>
        </p:nvSpPr>
        <p:spPr>
          <a:xfrm>
            <a:off x="961219" y="2587643"/>
            <a:ext cx="6711553" cy="792000"/>
          </a:xfrm>
          <a:prstGeom prst="rect">
            <a:avLst/>
          </a:prstGeom>
          <a:ln w="22225">
            <a:solidFill>
              <a:srgbClr val="0065A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70F8F508-0104-424F-9E06-826621CF587B}"/>
              </a:ext>
            </a:extLst>
          </p:cNvPr>
          <p:cNvSpPr/>
          <p:nvPr/>
        </p:nvSpPr>
        <p:spPr>
          <a:xfrm>
            <a:off x="973745" y="3493020"/>
            <a:ext cx="7992000" cy="900000"/>
          </a:xfrm>
          <a:prstGeom prst="rect">
            <a:avLst/>
          </a:prstGeom>
          <a:ln w="22225">
            <a:solidFill>
              <a:srgbClr val="0065A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E0A8EE68-5131-4F80-A250-4FB79232B2E9}"/>
              </a:ext>
            </a:extLst>
          </p:cNvPr>
          <p:cNvSpPr/>
          <p:nvPr/>
        </p:nvSpPr>
        <p:spPr>
          <a:xfrm>
            <a:off x="973745" y="4517212"/>
            <a:ext cx="7992000" cy="900000"/>
          </a:xfrm>
          <a:prstGeom prst="rect">
            <a:avLst/>
          </a:prstGeom>
          <a:ln w="22225">
            <a:solidFill>
              <a:srgbClr val="0065A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3908BA0F-B0CB-4E0F-9AC8-F410DBECEE82}"/>
              </a:ext>
            </a:extLst>
          </p:cNvPr>
          <p:cNvSpPr/>
          <p:nvPr/>
        </p:nvSpPr>
        <p:spPr>
          <a:xfrm>
            <a:off x="271384" y="5556200"/>
            <a:ext cx="8694361" cy="718557"/>
          </a:xfrm>
          <a:prstGeom prst="rect">
            <a:avLst/>
          </a:prstGeom>
          <a:ln w="22225">
            <a:solidFill>
              <a:srgbClr val="0065A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2BF48FB1-012B-424E-B0E1-749E17A646DA}"/>
              </a:ext>
            </a:extLst>
          </p:cNvPr>
          <p:cNvSpPr txBox="1"/>
          <p:nvPr/>
        </p:nvSpPr>
        <p:spPr>
          <a:xfrm>
            <a:off x="954996" y="1727632"/>
            <a:ext cx="646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Vertiefte Forschungsmethoden, Diagnostik und Begutachtung</a:t>
            </a:r>
            <a:endParaRPr kumimoji="0" lang="de-DE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E1F25673-907D-46B4-97D5-BF9444950497}"/>
              </a:ext>
            </a:extLst>
          </p:cNvPr>
          <p:cNvSpPr txBox="1"/>
          <p:nvPr/>
        </p:nvSpPr>
        <p:spPr>
          <a:xfrm>
            <a:off x="944602" y="2600166"/>
            <a:ext cx="641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Wissenschaftliche Vertiefung in psychologischen Grundlagen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CFFDA6FE-24CD-4F4D-A81B-6972A72DC284}"/>
              </a:ext>
            </a:extLst>
          </p:cNvPr>
          <p:cNvSpPr txBox="1"/>
          <p:nvPr/>
        </p:nvSpPr>
        <p:spPr>
          <a:xfrm>
            <a:off x="953034" y="3467968"/>
            <a:ext cx="567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Klinische Psychologie und Psychotherapie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13C22357-459D-431B-8F71-FDD1E5542B5F}"/>
              </a:ext>
            </a:extLst>
          </p:cNvPr>
          <p:cNvSpPr txBox="1"/>
          <p:nvPr/>
        </p:nvSpPr>
        <p:spPr>
          <a:xfrm>
            <a:off x="945618" y="4472061"/>
            <a:ext cx="327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Berufsqualifizierende Tätigkeit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0983F1B2-43D1-43CB-B858-8F9D53C93D34}"/>
              </a:ext>
            </a:extLst>
          </p:cNvPr>
          <p:cNvSpPr txBox="1"/>
          <p:nvPr/>
        </p:nvSpPr>
        <p:spPr>
          <a:xfrm>
            <a:off x="970670" y="5678350"/>
            <a:ext cx="146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Masterarbeit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403170F-C79C-481E-9E2F-2C28714C16EA}"/>
              </a:ext>
            </a:extLst>
          </p:cNvPr>
          <p:cNvSpPr txBox="1"/>
          <p:nvPr/>
        </p:nvSpPr>
        <p:spPr>
          <a:xfrm>
            <a:off x="7252698" y="18845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5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D8426564-567B-443F-8065-51342AC27CCC}"/>
              </a:ext>
            </a:extLst>
          </p:cNvPr>
          <p:cNvSpPr txBox="1"/>
          <p:nvPr/>
        </p:nvSpPr>
        <p:spPr>
          <a:xfrm>
            <a:off x="7314388" y="28152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5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CADBD9BB-D8D0-49E6-9940-F57AD4AFA29A}"/>
              </a:ext>
            </a:extLst>
          </p:cNvPr>
          <p:cNvSpPr txBox="1"/>
          <p:nvPr/>
        </p:nvSpPr>
        <p:spPr>
          <a:xfrm>
            <a:off x="8170992" y="377168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5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87059227-1CC5-4C5A-97F9-9B020F70DB30}"/>
              </a:ext>
            </a:extLst>
          </p:cNvPr>
          <p:cNvSpPr txBox="1"/>
          <p:nvPr/>
        </p:nvSpPr>
        <p:spPr>
          <a:xfrm>
            <a:off x="8167067" y="479516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5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7A2FF3D6-3DCE-4C77-A800-1A701AC1C230}"/>
              </a:ext>
            </a:extLst>
          </p:cNvPr>
          <p:cNvSpPr txBox="1"/>
          <p:nvPr/>
        </p:nvSpPr>
        <p:spPr>
          <a:xfrm>
            <a:off x="8167067" y="5674709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5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EF4BE4C7-06DE-4519-B83D-0D41781AAB11}"/>
              </a:ext>
            </a:extLst>
          </p:cNvPr>
          <p:cNvSpPr/>
          <p:nvPr/>
        </p:nvSpPr>
        <p:spPr>
          <a:xfrm>
            <a:off x="7850102" y="1673200"/>
            <a:ext cx="1116000" cy="792000"/>
          </a:xfrm>
          <a:prstGeom prst="rect">
            <a:avLst/>
          </a:prstGeom>
          <a:ln w="222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4D2CC70A-2B1D-41C4-8B2A-BF25737F66EB}"/>
              </a:ext>
            </a:extLst>
          </p:cNvPr>
          <p:cNvSpPr/>
          <p:nvPr/>
        </p:nvSpPr>
        <p:spPr>
          <a:xfrm>
            <a:off x="7850102" y="2587643"/>
            <a:ext cx="1116000" cy="772441"/>
          </a:xfrm>
          <a:prstGeom prst="rect">
            <a:avLst/>
          </a:prstGeom>
          <a:ln w="22225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41A1F4CD-C4B2-4853-B67D-E6EB085DE2C0}"/>
              </a:ext>
            </a:extLst>
          </p:cNvPr>
          <p:cNvSpPr txBox="1"/>
          <p:nvPr/>
        </p:nvSpPr>
        <p:spPr>
          <a:xfrm>
            <a:off x="8133892" y="1877673"/>
            <a:ext cx="44755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+7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75E1BD3D-864E-4A6B-8727-2453C0B322C8}"/>
              </a:ext>
            </a:extLst>
          </p:cNvPr>
          <p:cNvSpPr txBox="1"/>
          <p:nvPr/>
        </p:nvSpPr>
        <p:spPr>
          <a:xfrm>
            <a:off x="8139283" y="281528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+4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AD438132-F486-4ECB-BA8E-BADABC6D2BC4}"/>
              </a:ext>
            </a:extLst>
          </p:cNvPr>
          <p:cNvSpPr txBox="1"/>
          <p:nvPr/>
        </p:nvSpPr>
        <p:spPr>
          <a:xfrm rot="16200000">
            <a:off x="-1349666" y="328881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5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Inhalte lt. Approbationsordnung 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5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5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(insges. 79 ECTS)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DAA4B6C1-BB54-4580-BDF7-AC0CE6CF80E1}"/>
              </a:ext>
            </a:extLst>
          </p:cNvPr>
          <p:cNvSpPr txBox="1"/>
          <p:nvPr/>
        </p:nvSpPr>
        <p:spPr>
          <a:xfrm>
            <a:off x="954997" y="2096021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z.B. Psychotherapiestudien beurteilen, Gutachten erstellen</a:t>
            </a: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013A3C6E-1A38-4A04-9A85-4647961EE150}"/>
              </a:ext>
            </a:extLst>
          </p:cNvPr>
          <p:cNvSpPr txBox="1"/>
          <p:nvPr/>
        </p:nvSpPr>
        <p:spPr>
          <a:xfrm>
            <a:off x="933092" y="2979672"/>
            <a:ext cx="617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Grundlagenbereich vertiefen, z.B. Biologische Psychologie</a:t>
            </a: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269E9B6F-45E9-45D3-A818-AA100621B6CC}"/>
              </a:ext>
            </a:extLst>
          </p:cNvPr>
          <p:cNvSpPr txBox="1"/>
          <p:nvPr/>
        </p:nvSpPr>
        <p:spPr>
          <a:xfrm>
            <a:off x="953036" y="3765319"/>
            <a:ext cx="682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z.B. vertiefte Störungslehre, angewandte Psychotherapie, Selbstreflexion, Dokumentation</a:t>
            </a: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502746F6-1C26-4DC1-8719-5E649EB019DD}"/>
              </a:ext>
            </a:extLst>
          </p:cNvPr>
          <p:cNvSpPr txBox="1"/>
          <p:nvPr/>
        </p:nvSpPr>
        <p:spPr>
          <a:xfrm>
            <a:off x="969044" y="4790136"/>
            <a:ext cx="707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Praxis in übungsorientierten Kleingruppen (BQII), Anwendung im klinischen Setting (BQIII)</a:t>
            </a: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D0BAE98-5BB3-4B93-A016-028DEB849C2E}"/>
              </a:ext>
            </a:extLst>
          </p:cNvPr>
          <p:cNvSpPr txBox="1">
            <a:spLocks/>
          </p:cNvSpPr>
          <p:nvPr/>
        </p:nvSpPr>
        <p:spPr>
          <a:xfrm>
            <a:off x="628650" y="1844824"/>
            <a:ext cx="7886700" cy="315354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6813" indent="0">
              <a:buFont typeface="Arial" panose="020B0604020202020204" pitchFamily="34" charset="0"/>
              <a:buNone/>
            </a:pPr>
            <a:r>
              <a:rPr lang="de-DE" sz="2400" dirty="0">
                <a:cs typeface="Arial" panose="020B0604020202020204" pitchFamily="34" charset="0"/>
              </a:rPr>
              <a:t>Verstärkter Fokus auf </a:t>
            </a:r>
            <a:r>
              <a:rPr lang="de-DE" sz="2400" dirty="0">
                <a:solidFill>
                  <a:srgbClr val="0065A1"/>
                </a:solidFill>
                <a:cs typeface="Arial" panose="020B0604020202020204" pitchFamily="34" charset="0"/>
              </a:rPr>
              <a:t>praktische Inhalte </a:t>
            </a:r>
            <a:r>
              <a:rPr lang="de-DE" sz="2400" dirty="0">
                <a:cs typeface="Arial" panose="020B0604020202020204" pitchFamily="34" charset="0"/>
              </a:rPr>
              <a:t>bereits im Masterstudiengang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14563" t="48600" r="26233" b="44286"/>
          <a:stretch/>
        </p:blipFill>
        <p:spPr>
          <a:xfrm>
            <a:off x="642911" y="2996952"/>
            <a:ext cx="745748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224666"/>
            <a:ext cx="7471742" cy="92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l="14562" t="48600" r="26053" b="37400"/>
          <a:stretch/>
        </p:blipFill>
        <p:spPr>
          <a:xfrm>
            <a:off x="628650" y="3933056"/>
            <a:ext cx="7471742" cy="990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Gerader Verbinder 10"/>
          <p:cNvCxnSpPr/>
          <p:nvPr/>
        </p:nvCxnSpPr>
        <p:spPr>
          <a:xfrm>
            <a:off x="755576" y="3501008"/>
            <a:ext cx="2448272" cy="0"/>
          </a:xfrm>
          <a:prstGeom prst="line">
            <a:avLst/>
          </a:prstGeom>
          <a:ln w="38100">
            <a:solidFill>
              <a:srgbClr val="00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1763688" y="4400273"/>
            <a:ext cx="6120680" cy="1"/>
          </a:xfrm>
          <a:prstGeom prst="line">
            <a:avLst/>
          </a:prstGeom>
          <a:ln w="38100">
            <a:solidFill>
              <a:srgbClr val="00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70977" y="4638624"/>
            <a:ext cx="3540983" cy="1"/>
          </a:xfrm>
          <a:prstGeom prst="line">
            <a:avLst/>
          </a:prstGeom>
          <a:ln w="38100">
            <a:solidFill>
              <a:srgbClr val="00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4665549" y="5558759"/>
            <a:ext cx="3369125" cy="1"/>
          </a:xfrm>
          <a:prstGeom prst="line">
            <a:avLst/>
          </a:prstGeom>
          <a:ln w="38100">
            <a:solidFill>
              <a:srgbClr val="00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755576" y="5777626"/>
            <a:ext cx="2330524" cy="0"/>
          </a:xfrm>
          <a:prstGeom prst="line">
            <a:avLst/>
          </a:prstGeom>
          <a:ln w="38100">
            <a:solidFill>
              <a:srgbClr val="00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7062E49E-C82F-46D5-9622-4174D51C9B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</a:blip>
          <a:srcRect t="-1" r="12503" b="5230"/>
          <a:stretch/>
        </p:blipFill>
        <p:spPr>
          <a:xfrm>
            <a:off x="677131" y="1905520"/>
            <a:ext cx="1077229" cy="659384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2865506-0D7A-45DB-9B47-CB38FF3CEF08}"/>
              </a:ext>
            </a:extLst>
          </p:cNvPr>
          <p:cNvSpPr txBox="1">
            <a:spLocks/>
          </p:cNvSpPr>
          <p:nvPr/>
        </p:nvSpPr>
        <p:spPr>
          <a:xfrm>
            <a:off x="642910" y="500042"/>
            <a:ext cx="6030913" cy="1000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  <a:t>Was sind die Besonderheiten </a:t>
            </a:r>
            <a:b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</a:br>
            <a: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  <a:t>im neuen Master?</a:t>
            </a:r>
          </a:p>
        </p:txBody>
      </p:sp>
    </p:spTree>
    <p:extLst>
      <p:ext uri="{BB962C8B-B14F-4D97-AF65-F5344CB8AC3E}">
        <p14:creationId xmlns:p14="http://schemas.microsoft.com/office/powerpoint/2010/main" val="2891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17102019RefEntwurfPsychThApprO.pdf - Adobe Acrobat Pro">
            <a:extLst>
              <a:ext uri="{FF2B5EF4-FFF2-40B4-BE49-F238E27FC236}">
                <a16:creationId xmlns:a16="http://schemas.microsoft.com/office/drawing/2014/main" id="{EAD66C72-B2E8-4883-AFF8-DA673BF70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2" t="45134" r="26168" b="44688"/>
          <a:stretch/>
        </p:blipFill>
        <p:spPr>
          <a:xfrm>
            <a:off x="628650" y="4365104"/>
            <a:ext cx="7461834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Gerader Verbinder 8"/>
          <p:cNvCxnSpPr/>
          <p:nvPr/>
        </p:nvCxnSpPr>
        <p:spPr>
          <a:xfrm>
            <a:off x="3369893" y="4976337"/>
            <a:ext cx="4586483" cy="1"/>
          </a:xfrm>
          <a:prstGeom prst="line">
            <a:avLst/>
          </a:prstGeom>
          <a:ln w="38100">
            <a:solidFill>
              <a:srgbClr val="00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1115616" y="5198222"/>
            <a:ext cx="2679946" cy="1"/>
          </a:xfrm>
          <a:prstGeom prst="line">
            <a:avLst/>
          </a:prstGeom>
          <a:ln w="38100">
            <a:solidFill>
              <a:srgbClr val="00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D0BAE98-5BB3-4B93-A016-028DEB849C2E}"/>
              </a:ext>
            </a:extLst>
          </p:cNvPr>
          <p:cNvSpPr txBox="1">
            <a:spLocks/>
          </p:cNvSpPr>
          <p:nvPr/>
        </p:nvSpPr>
        <p:spPr>
          <a:xfrm>
            <a:off x="628650" y="1844825"/>
            <a:ext cx="8047806" cy="2380456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6813" indent="0">
              <a:buFont typeface="Arial" panose="020B0604020202020204" pitchFamily="34" charset="0"/>
              <a:buNone/>
            </a:pPr>
            <a:r>
              <a:rPr lang="de-DE" sz="2400" dirty="0">
                <a:cs typeface="Arial" panose="020B0604020202020204" pitchFamily="34" charset="0"/>
              </a:rPr>
              <a:t>Verstärkter Fokus auf </a:t>
            </a:r>
            <a:r>
              <a:rPr lang="de-DE" sz="2400" dirty="0">
                <a:solidFill>
                  <a:srgbClr val="0065A1"/>
                </a:solidFill>
                <a:cs typeface="Arial" panose="020B0604020202020204" pitchFamily="34" charset="0"/>
              </a:rPr>
              <a:t>praktische Inhalte </a:t>
            </a:r>
            <a:r>
              <a:rPr lang="de-DE" sz="2400" dirty="0">
                <a:cs typeface="Arial" panose="020B0604020202020204" pitchFamily="34" charset="0"/>
              </a:rPr>
              <a:t>bereits im Masterstudiengang</a:t>
            </a:r>
          </a:p>
          <a:p>
            <a:pPr marL="1166813" indent="0">
              <a:buFont typeface="Arial" panose="020B0604020202020204" pitchFamily="34" charset="0"/>
              <a:buNone/>
            </a:pPr>
            <a:endParaRPr lang="de-DE" sz="1600" dirty="0">
              <a:cs typeface="Arial" panose="020B0604020202020204" pitchFamily="34" charset="0"/>
            </a:endParaRPr>
          </a:p>
          <a:p>
            <a:pPr marL="1166813" indent="0">
              <a:buFont typeface="Arial" panose="020B0604020202020204" pitchFamily="34" charset="0"/>
              <a:buNone/>
            </a:pPr>
            <a:r>
              <a:rPr lang="de-DE" sz="2400" dirty="0">
                <a:cs typeface="Arial" panose="020B0604020202020204" pitchFamily="34" charset="0"/>
              </a:rPr>
              <a:t>Passung der Interventionen </a:t>
            </a:r>
            <a:r>
              <a:rPr lang="de-DE" sz="2400" dirty="0">
                <a:solidFill>
                  <a:srgbClr val="0065A1"/>
                </a:solidFill>
                <a:cs typeface="Arial" panose="020B0604020202020204" pitchFamily="34" charset="0"/>
              </a:rPr>
              <a:t>„für alle Altersgruppen“ </a:t>
            </a:r>
            <a:r>
              <a:rPr lang="de-DE" sz="2400" dirty="0">
                <a:cs typeface="Arial" panose="020B0604020202020204" pitchFamily="34" charset="0"/>
              </a:rPr>
              <a:t>wird besonders betont</a:t>
            </a:r>
          </a:p>
          <a:p>
            <a:pPr marL="1166813" indent="0">
              <a:buFont typeface="Arial" panose="020B0604020202020204" pitchFamily="34" charset="0"/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8" t="4097" r="13284" b="12238"/>
          <a:stretch/>
        </p:blipFill>
        <p:spPr>
          <a:xfrm>
            <a:off x="663472" y="2996952"/>
            <a:ext cx="1105842" cy="69577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062E49E-C82F-46D5-9622-4174D51C9B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grayscl/>
          </a:blip>
          <a:srcRect t="-1" r="12503" b="5230"/>
          <a:stretch/>
        </p:blipFill>
        <p:spPr>
          <a:xfrm>
            <a:off x="677131" y="1905520"/>
            <a:ext cx="1077229" cy="659384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02865506-0D7A-45DB-9B47-CB38FF3CEF08}"/>
              </a:ext>
            </a:extLst>
          </p:cNvPr>
          <p:cNvSpPr txBox="1">
            <a:spLocks/>
          </p:cNvSpPr>
          <p:nvPr/>
        </p:nvSpPr>
        <p:spPr>
          <a:xfrm>
            <a:off x="642910" y="500042"/>
            <a:ext cx="6030913" cy="1000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  <a:t>Was sind die Besonderheiten </a:t>
            </a:r>
            <a:b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</a:br>
            <a: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  <a:t>im neuen Master?</a:t>
            </a:r>
          </a:p>
        </p:txBody>
      </p:sp>
    </p:spTree>
    <p:extLst>
      <p:ext uri="{BB962C8B-B14F-4D97-AF65-F5344CB8AC3E}">
        <p14:creationId xmlns:p14="http://schemas.microsoft.com/office/powerpoint/2010/main" val="19952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D0BAE98-5BB3-4B93-A016-028DEB849C2E}"/>
              </a:ext>
            </a:extLst>
          </p:cNvPr>
          <p:cNvSpPr txBox="1">
            <a:spLocks/>
          </p:cNvSpPr>
          <p:nvPr/>
        </p:nvSpPr>
        <p:spPr>
          <a:xfrm>
            <a:off x="628650" y="1844824"/>
            <a:ext cx="8047806" cy="315354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6813" indent="0">
              <a:buFont typeface="Arial" panose="020B0604020202020204" pitchFamily="34" charset="0"/>
              <a:buNone/>
            </a:pPr>
            <a:r>
              <a:rPr lang="de-DE" sz="2400" dirty="0">
                <a:cs typeface="Arial" panose="020B0604020202020204" pitchFamily="34" charset="0"/>
              </a:rPr>
              <a:t>Verstärkter Fokus auf </a:t>
            </a:r>
            <a:r>
              <a:rPr lang="de-DE" sz="2400" dirty="0">
                <a:solidFill>
                  <a:srgbClr val="0065A1"/>
                </a:solidFill>
                <a:cs typeface="Arial" panose="020B0604020202020204" pitchFamily="34" charset="0"/>
              </a:rPr>
              <a:t>praktische Inhalte </a:t>
            </a:r>
            <a:r>
              <a:rPr lang="de-DE" sz="2400" dirty="0">
                <a:cs typeface="Arial" panose="020B0604020202020204" pitchFamily="34" charset="0"/>
              </a:rPr>
              <a:t>bereits im Masterstudiengang</a:t>
            </a:r>
          </a:p>
          <a:p>
            <a:pPr marL="1166813" indent="0">
              <a:buFont typeface="Arial" panose="020B0604020202020204" pitchFamily="34" charset="0"/>
              <a:buNone/>
            </a:pPr>
            <a:endParaRPr lang="de-DE" sz="1600" dirty="0">
              <a:cs typeface="Arial" panose="020B0604020202020204" pitchFamily="34" charset="0"/>
            </a:endParaRPr>
          </a:p>
          <a:p>
            <a:pPr marL="1166813" indent="0">
              <a:buFont typeface="Arial" panose="020B0604020202020204" pitchFamily="34" charset="0"/>
              <a:buNone/>
            </a:pPr>
            <a:r>
              <a:rPr lang="de-DE" sz="2400" dirty="0">
                <a:cs typeface="Arial" panose="020B0604020202020204" pitchFamily="34" charset="0"/>
              </a:rPr>
              <a:t>Passung der Interventionen </a:t>
            </a:r>
            <a:r>
              <a:rPr lang="de-DE" sz="2400" dirty="0">
                <a:solidFill>
                  <a:srgbClr val="0065A1"/>
                </a:solidFill>
                <a:cs typeface="Arial" panose="020B0604020202020204" pitchFamily="34" charset="0"/>
              </a:rPr>
              <a:t>„für alle Altersgruppen“ </a:t>
            </a:r>
            <a:r>
              <a:rPr lang="de-DE" sz="2400" dirty="0">
                <a:cs typeface="Arial" panose="020B0604020202020204" pitchFamily="34" charset="0"/>
              </a:rPr>
              <a:t>wird besonders betont</a:t>
            </a:r>
          </a:p>
          <a:p>
            <a:pPr marL="1166813" indent="0">
              <a:buFont typeface="Arial" panose="020B0604020202020204" pitchFamily="34" charset="0"/>
              <a:buNone/>
            </a:pPr>
            <a:endParaRPr lang="de-DE" sz="1600" dirty="0">
              <a:cs typeface="Arial" panose="020B0604020202020204" pitchFamily="34" charset="0"/>
            </a:endParaRPr>
          </a:p>
          <a:p>
            <a:pPr marL="1166813" indent="0">
              <a:buFont typeface="Arial" panose="020B0604020202020204" pitchFamily="34" charset="0"/>
              <a:buNone/>
            </a:pPr>
            <a:r>
              <a:rPr lang="de-DE" sz="2400" dirty="0">
                <a:cs typeface="Arial" panose="020B0604020202020204" pitchFamily="34" charset="0"/>
              </a:rPr>
              <a:t>Gleichberechtigte </a:t>
            </a:r>
            <a:r>
              <a:rPr lang="de-DE" sz="2400" dirty="0">
                <a:solidFill>
                  <a:srgbClr val="0065A1"/>
                </a:solidFill>
                <a:cs typeface="Arial" panose="020B0604020202020204" pitchFamily="34" charset="0"/>
              </a:rPr>
              <a:t>Vermittlung</a:t>
            </a:r>
            <a:r>
              <a:rPr lang="de-DE" sz="2400" dirty="0">
                <a:cs typeface="Arial" panose="020B0604020202020204" pitchFamily="34" charset="0"/>
              </a:rPr>
              <a:t> aller wissenschaftlich anerkannten Verfahren</a:t>
            </a:r>
          </a:p>
          <a:p>
            <a:pPr marL="1166813" indent="0">
              <a:buFont typeface="Arial" panose="020B0604020202020204" pitchFamily="34" charset="0"/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3" indent="0">
              <a:buFont typeface="Arial" panose="020B0604020202020204" pitchFamily="34" charset="0"/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3" indent="0">
              <a:buFont typeface="Arial" panose="020B0604020202020204" pitchFamily="34" charset="0"/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3" indent="0">
              <a:buFont typeface="Arial" panose="020B0604020202020204" pitchFamily="34" charset="0"/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3" indent="0">
              <a:buFont typeface="Arial" panose="020B0604020202020204" pitchFamily="34" charset="0"/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8" t="4097" r="13284" b="12238"/>
          <a:stretch/>
        </p:blipFill>
        <p:spPr>
          <a:xfrm>
            <a:off x="663472" y="2996952"/>
            <a:ext cx="1105842" cy="69577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Picture 2" descr="http://www.dres-hebel-metzger-passlack.de/images/Psychotherapi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r="28966" b="21726"/>
          <a:stretch/>
        </p:blipFill>
        <p:spPr bwMode="auto">
          <a:xfrm>
            <a:off x="594129" y="4053550"/>
            <a:ext cx="1160231" cy="73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l="11413" t="48600" r="26375" b="41600"/>
          <a:stretch/>
        </p:blipFill>
        <p:spPr>
          <a:xfrm>
            <a:off x="539551" y="5179382"/>
            <a:ext cx="7876187" cy="697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062E49E-C82F-46D5-9622-4174D51C9B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</a:blip>
          <a:srcRect t="-1" r="12503" b="5230"/>
          <a:stretch/>
        </p:blipFill>
        <p:spPr>
          <a:xfrm>
            <a:off x="677131" y="1905520"/>
            <a:ext cx="1077229" cy="659384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2865506-0D7A-45DB-9B47-CB38FF3CEF08}"/>
              </a:ext>
            </a:extLst>
          </p:cNvPr>
          <p:cNvSpPr txBox="1">
            <a:spLocks/>
          </p:cNvSpPr>
          <p:nvPr/>
        </p:nvSpPr>
        <p:spPr>
          <a:xfrm>
            <a:off x="642910" y="500042"/>
            <a:ext cx="6030913" cy="1000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  <a:t>Was sind die Besonderheiten </a:t>
            </a:r>
            <a:b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</a:br>
            <a: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  <a:t>im neuen Master?</a:t>
            </a:r>
          </a:p>
        </p:txBody>
      </p:sp>
    </p:spTree>
    <p:extLst>
      <p:ext uri="{BB962C8B-B14F-4D97-AF65-F5344CB8AC3E}">
        <p14:creationId xmlns:p14="http://schemas.microsoft.com/office/powerpoint/2010/main" val="16247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D0BAE98-5BB3-4B93-A016-028DEB849C2E}"/>
              </a:ext>
            </a:extLst>
          </p:cNvPr>
          <p:cNvSpPr txBox="1">
            <a:spLocks/>
          </p:cNvSpPr>
          <p:nvPr/>
        </p:nvSpPr>
        <p:spPr>
          <a:xfrm>
            <a:off x="628650" y="1844824"/>
            <a:ext cx="7886700" cy="315354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463" indent="0">
              <a:buFont typeface="Arial" panose="020B0604020202020204" pitchFamily="34" charset="0"/>
              <a:buNone/>
            </a:pPr>
            <a:r>
              <a:rPr lang="de-DE" sz="2400" dirty="0">
                <a:solidFill>
                  <a:srgbClr val="0065A1"/>
                </a:solidFill>
                <a:cs typeface="Arial" panose="020B0604020202020204" pitchFamily="34" charset="0"/>
              </a:rPr>
              <a:t>Berufsqualifizierende Tätigkeit II und III </a:t>
            </a:r>
            <a:r>
              <a:rPr lang="de-DE" sz="2400" dirty="0">
                <a:cs typeface="Arial" panose="020B0604020202020204" pitchFamily="34" charset="0"/>
              </a:rPr>
              <a:t>aufeinander aufbauend und stark formalisiert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14562" t="48600" r="26053" b="37400"/>
          <a:stretch/>
        </p:blipFill>
        <p:spPr>
          <a:xfrm>
            <a:off x="628650" y="2969568"/>
            <a:ext cx="7471742" cy="990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Gerader Verbinder 3"/>
          <p:cNvCxnSpPr/>
          <p:nvPr/>
        </p:nvCxnSpPr>
        <p:spPr>
          <a:xfrm>
            <a:off x="4450074" y="3215183"/>
            <a:ext cx="2426121" cy="1"/>
          </a:xfrm>
          <a:prstGeom prst="line">
            <a:avLst/>
          </a:prstGeom>
          <a:ln w="38100">
            <a:solidFill>
              <a:srgbClr val="00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/>
        </p:nvCxnSpPr>
        <p:spPr>
          <a:xfrm>
            <a:off x="5651302" y="3460798"/>
            <a:ext cx="2426121" cy="1"/>
          </a:xfrm>
          <a:prstGeom prst="line">
            <a:avLst/>
          </a:prstGeom>
          <a:ln w="38100">
            <a:solidFill>
              <a:srgbClr val="00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42910" y="1900258"/>
            <a:ext cx="1105842" cy="71503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11413" t="36000" r="26375" b="38800"/>
          <a:stretch/>
        </p:blipFill>
        <p:spPr>
          <a:xfrm>
            <a:off x="628650" y="4337720"/>
            <a:ext cx="747174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Gerader Verbinder 7"/>
          <p:cNvCxnSpPr/>
          <p:nvPr/>
        </p:nvCxnSpPr>
        <p:spPr>
          <a:xfrm>
            <a:off x="5076056" y="4878615"/>
            <a:ext cx="2960328" cy="1"/>
          </a:xfrm>
          <a:prstGeom prst="line">
            <a:avLst/>
          </a:prstGeom>
          <a:ln w="38100">
            <a:solidFill>
              <a:srgbClr val="00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6933918" y="5091555"/>
            <a:ext cx="1094466" cy="1"/>
          </a:xfrm>
          <a:prstGeom prst="line">
            <a:avLst/>
          </a:prstGeom>
          <a:ln w="38100">
            <a:solidFill>
              <a:srgbClr val="00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755572" y="5297270"/>
            <a:ext cx="6120684" cy="1"/>
          </a:xfrm>
          <a:prstGeom prst="line">
            <a:avLst/>
          </a:prstGeom>
          <a:ln w="38100">
            <a:solidFill>
              <a:srgbClr val="00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id="{02865506-0D7A-45DB-9B47-CB38FF3CEF08}"/>
              </a:ext>
            </a:extLst>
          </p:cNvPr>
          <p:cNvSpPr txBox="1">
            <a:spLocks/>
          </p:cNvSpPr>
          <p:nvPr/>
        </p:nvSpPr>
        <p:spPr>
          <a:xfrm>
            <a:off x="642910" y="500042"/>
            <a:ext cx="6030913" cy="1000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  <a:t>Was sind die Besonderheiten </a:t>
            </a:r>
            <a:b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</a:br>
            <a: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  <a:t>im neuen Master?</a:t>
            </a:r>
          </a:p>
        </p:txBody>
      </p:sp>
    </p:spTree>
    <p:extLst>
      <p:ext uri="{BB962C8B-B14F-4D97-AF65-F5344CB8AC3E}">
        <p14:creationId xmlns:p14="http://schemas.microsoft.com/office/powerpoint/2010/main" val="37181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D0BAE98-5BB3-4B93-A016-028DEB849C2E}"/>
              </a:ext>
            </a:extLst>
          </p:cNvPr>
          <p:cNvSpPr txBox="1">
            <a:spLocks/>
          </p:cNvSpPr>
          <p:nvPr/>
        </p:nvSpPr>
        <p:spPr>
          <a:xfrm>
            <a:off x="628650" y="1844824"/>
            <a:ext cx="7886700" cy="315354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463" indent="0">
              <a:buFont typeface="Arial" panose="020B0604020202020204" pitchFamily="34" charset="0"/>
              <a:buNone/>
            </a:pPr>
            <a:r>
              <a:rPr lang="de-DE" sz="2400" dirty="0">
                <a:solidFill>
                  <a:srgbClr val="0065A1"/>
                </a:solidFill>
                <a:cs typeface="Arial" panose="020B0604020202020204" pitchFamily="34" charset="0"/>
              </a:rPr>
              <a:t>Berufsqualifizierende Tätigkeit II und III </a:t>
            </a:r>
            <a:r>
              <a:rPr lang="de-DE" sz="2400" dirty="0">
                <a:cs typeface="Arial" panose="020B0604020202020204" pitchFamily="34" charset="0"/>
              </a:rPr>
              <a:t>aufeinander aufbauend und stark formalisiert</a:t>
            </a:r>
          </a:p>
          <a:p>
            <a:pPr marL="1160463" indent="0">
              <a:buFont typeface="Arial" panose="020B0604020202020204" pitchFamily="34" charset="0"/>
              <a:buNone/>
            </a:pPr>
            <a:endParaRPr lang="de-DE" sz="1600" dirty="0">
              <a:cs typeface="Arial" panose="020B0604020202020204" pitchFamily="34" charset="0"/>
            </a:endParaRPr>
          </a:p>
          <a:p>
            <a:pPr marL="1160463" indent="0">
              <a:buFont typeface="Arial" panose="020B0604020202020204" pitchFamily="34" charset="0"/>
              <a:buNone/>
            </a:pPr>
            <a:r>
              <a:rPr lang="de-DE" sz="2400" dirty="0">
                <a:solidFill>
                  <a:srgbClr val="0065A1"/>
                </a:solidFill>
                <a:cs typeface="Arial" panose="020B0604020202020204" pitchFamily="34" charset="0"/>
              </a:rPr>
              <a:t>Selbstreflexion</a:t>
            </a:r>
            <a:r>
              <a:rPr lang="de-DE" sz="2400" dirty="0">
                <a:cs typeface="Arial" panose="020B0604020202020204" pitchFamily="34" charset="0"/>
              </a:rPr>
              <a:t> als Teil des </a:t>
            </a:r>
            <a:br>
              <a:rPr lang="de-DE" sz="2400" dirty="0">
                <a:cs typeface="Arial" panose="020B0604020202020204" pitchFamily="34" charset="0"/>
              </a:rPr>
            </a:br>
            <a:r>
              <a:rPr lang="de-DE" sz="2400" dirty="0">
                <a:cs typeface="Arial" panose="020B0604020202020204" pitchFamily="34" charset="0"/>
              </a:rPr>
              <a:t>Masterstudiums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42910" y="1900258"/>
            <a:ext cx="1105842" cy="71503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A5AACA1-C685-4813-A79D-FF9CD9108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653181" y="3006835"/>
            <a:ext cx="1095571" cy="71503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l="14563" t="48600" r="26375" b="37400"/>
          <a:stretch/>
        </p:blipFill>
        <p:spPr>
          <a:xfrm>
            <a:off x="642909" y="4353110"/>
            <a:ext cx="7457483" cy="1064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Gerader Verbinder 5"/>
          <p:cNvCxnSpPr/>
          <p:nvPr/>
        </p:nvCxnSpPr>
        <p:spPr>
          <a:xfrm>
            <a:off x="6887979" y="4624082"/>
            <a:ext cx="1094466" cy="1"/>
          </a:xfrm>
          <a:prstGeom prst="line">
            <a:avLst/>
          </a:prstGeom>
          <a:ln w="38100">
            <a:solidFill>
              <a:srgbClr val="00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1043608" y="4850305"/>
            <a:ext cx="1094466" cy="1"/>
          </a:xfrm>
          <a:prstGeom prst="line">
            <a:avLst/>
          </a:prstGeom>
          <a:ln w="38100">
            <a:solidFill>
              <a:srgbClr val="00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991150" y="5099611"/>
            <a:ext cx="2788762" cy="1"/>
          </a:xfrm>
          <a:prstGeom prst="line">
            <a:avLst/>
          </a:prstGeom>
          <a:ln w="38100">
            <a:solidFill>
              <a:srgbClr val="00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02865506-0D7A-45DB-9B47-CB38FF3CEF08}"/>
              </a:ext>
            </a:extLst>
          </p:cNvPr>
          <p:cNvSpPr txBox="1">
            <a:spLocks/>
          </p:cNvSpPr>
          <p:nvPr/>
        </p:nvSpPr>
        <p:spPr>
          <a:xfrm>
            <a:off x="642910" y="500042"/>
            <a:ext cx="6030913" cy="1000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  <a:t>Was sind die Besonderheiten </a:t>
            </a:r>
            <a:b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</a:br>
            <a: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  <a:t>im neuen Master?</a:t>
            </a:r>
          </a:p>
        </p:txBody>
      </p:sp>
    </p:spTree>
    <p:extLst>
      <p:ext uri="{BB962C8B-B14F-4D97-AF65-F5344CB8AC3E}">
        <p14:creationId xmlns:p14="http://schemas.microsoft.com/office/powerpoint/2010/main" val="167206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D0BAE98-5BB3-4B93-A016-028DEB849C2E}"/>
              </a:ext>
            </a:extLst>
          </p:cNvPr>
          <p:cNvSpPr txBox="1">
            <a:spLocks/>
          </p:cNvSpPr>
          <p:nvPr/>
        </p:nvSpPr>
        <p:spPr>
          <a:xfrm>
            <a:off x="628650" y="1844824"/>
            <a:ext cx="8515350" cy="315354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463" indent="0">
              <a:buFont typeface="Arial" panose="020B0604020202020204" pitchFamily="34" charset="0"/>
              <a:buNone/>
            </a:pPr>
            <a:r>
              <a:rPr lang="de-DE" sz="2400" dirty="0">
                <a:solidFill>
                  <a:srgbClr val="0065A1"/>
                </a:solidFill>
                <a:cs typeface="Arial" panose="020B0604020202020204" pitchFamily="34" charset="0"/>
              </a:rPr>
              <a:t>Berufsqualifizierende Tätigkeit II und III </a:t>
            </a:r>
            <a:r>
              <a:rPr lang="de-DE" sz="2400" dirty="0">
                <a:cs typeface="Arial" panose="020B0604020202020204" pitchFamily="34" charset="0"/>
              </a:rPr>
              <a:t>aufeinander aufbauend und stark formalisiert</a:t>
            </a:r>
          </a:p>
          <a:p>
            <a:pPr marL="1160463" indent="0">
              <a:buFont typeface="Arial" panose="020B0604020202020204" pitchFamily="34" charset="0"/>
              <a:buNone/>
            </a:pPr>
            <a:endParaRPr lang="de-DE" sz="1600" dirty="0">
              <a:cs typeface="Arial" panose="020B0604020202020204" pitchFamily="34" charset="0"/>
            </a:endParaRPr>
          </a:p>
          <a:p>
            <a:pPr marL="1160463" indent="0">
              <a:buFont typeface="Arial" panose="020B0604020202020204" pitchFamily="34" charset="0"/>
              <a:buNone/>
            </a:pPr>
            <a:r>
              <a:rPr lang="de-DE" sz="2400" dirty="0">
                <a:solidFill>
                  <a:srgbClr val="0065A1"/>
                </a:solidFill>
                <a:cs typeface="Arial" panose="020B0604020202020204" pitchFamily="34" charset="0"/>
              </a:rPr>
              <a:t>Selbstreflexion</a:t>
            </a:r>
            <a:r>
              <a:rPr lang="de-DE" sz="2400" dirty="0">
                <a:cs typeface="Arial" panose="020B0604020202020204" pitchFamily="34" charset="0"/>
              </a:rPr>
              <a:t> als Teil des </a:t>
            </a:r>
            <a:br>
              <a:rPr lang="de-DE" sz="2400" dirty="0">
                <a:cs typeface="Arial" panose="020B0604020202020204" pitchFamily="34" charset="0"/>
              </a:rPr>
            </a:br>
            <a:r>
              <a:rPr lang="de-DE" sz="2400" dirty="0">
                <a:cs typeface="Arial" panose="020B0604020202020204" pitchFamily="34" charset="0"/>
              </a:rPr>
              <a:t>Masterstudiums</a:t>
            </a:r>
          </a:p>
          <a:p>
            <a:pPr marL="1160463" indent="0">
              <a:buFont typeface="Arial" panose="020B0604020202020204" pitchFamily="34" charset="0"/>
              <a:buNone/>
            </a:pPr>
            <a:endParaRPr lang="de-DE" sz="1600" dirty="0">
              <a:cs typeface="Arial" panose="020B0604020202020204" pitchFamily="34" charset="0"/>
            </a:endParaRPr>
          </a:p>
          <a:p>
            <a:pPr marL="1160463" indent="0">
              <a:buFont typeface="Arial" panose="020B0604020202020204" pitchFamily="34" charset="0"/>
              <a:buNone/>
            </a:pPr>
            <a:r>
              <a:rPr lang="de-DE" sz="2400" dirty="0">
                <a:solidFill>
                  <a:srgbClr val="0065A1"/>
                </a:solidFill>
                <a:cs typeface="Arial" panose="020B0604020202020204" pitchFamily="34" charset="0"/>
              </a:rPr>
              <a:t>Approbationsprüfung</a:t>
            </a:r>
            <a:r>
              <a:rPr lang="de-DE" sz="2400" dirty="0">
                <a:cs typeface="Arial" panose="020B0604020202020204" pitchFamily="34" charset="0"/>
              </a:rPr>
              <a:t> (mündlich/ Parcoursprüfung) zeitnah nach Abschluss des Masterstudiengangs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42910" y="1900258"/>
            <a:ext cx="1105842" cy="71503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A5AACA1-C685-4813-A79D-FF9CD9108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653181" y="3006835"/>
            <a:ext cx="1095571" cy="71503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>
            <a:grayscl/>
          </a:blip>
          <a:srcRect l="8709" t="15201" r="4984" b="9281"/>
          <a:stretch/>
        </p:blipFill>
        <p:spPr>
          <a:xfrm>
            <a:off x="628650" y="4120943"/>
            <a:ext cx="1105841" cy="71503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/>
          <a:srcRect l="11413" t="22001" r="26375" b="66800"/>
          <a:stretch/>
        </p:blipFill>
        <p:spPr>
          <a:xfrm>
            <a:off x="539552" y="5109410"/>
            <a:ext cx="7992888" cy="80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Gerader Verbinder 12"/>
          <p:cNvCxnSpPr/>
          <p:nvPr/>
        </p:nvCxnSpPr>
        <p:spPr>
          <a:xfrm>
            <a:off x="5652120" y="5410982"/>
            <a:ext cx="2788762" cy="1"/>
          </a:xfrm>
          <a:prstGeom prst="line">
            <a:avLst/>
          </a:prstGeom>
          <a:ln w="38100">
            <a:solidFill>
              <a:srgbClr val="00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636058" y="5661247"/>
            <a:ext cx="1127630" cy="1"/>
          </a:xfrm>
          <a:prstGeom prst="line">
            <a:avLst/>
          </a:prstGeom>
          <a:ln w="38100">
            <a:solidFill>
              <a:srgbClr val="00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>
            <a:extLst>
              <a:ext uri="{FF2B5EF4-FFF2-40B4-BE49-F238E27FC236}">
                <a16:creationId xmlns:a16="http://schemas.microsoft.com/office/drawing/2014/main" id="{02865506-0D7A-45DB-9B47-CB38FF3CEF08}"/>
              </a:ext>
            </a:extLst>
          </p:cNvPr>
          <p:cNvSpPr txBox="1">
            <a:spLocks/>
          </p:cNvSpPr>
          <p:nvPr/>
        </p:nvSpPr>
        <p:spPr>
          <a:xfrm>
            <a:off x="642910" y="500042"/>
            <a:ext cx="6030913" cy="1000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  <a:t>Was sind die Besonderheiten </a:t>
            </a:r>
            <a:b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</a:br>
            <a: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  <a:t>im neuen Master?</a:t>
            </a:r>
          </a:p>
        </p:txBody>
      </p:sp>
    </p:spTree>
    <p:extLst>
      <p:ext uri="{BB962C8B-B14F-4D97-AF65-F5344CB8AC3E}">
        <p14:creationId xmlns:p14="http://schemas.microsoft.com/office/powerpoint/2010/main" val="295115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D0BAE98-5BB3-4B93-A016-028DEB849C2E}"/>
              </a:ext>
            </a:extLst>
          </p:cNvPr>
          <p:cNvSpPr txBox="1">
            <a:spLocks/>
          </p:cNvSpPr>
          <p:nvPr/>
        </p:nvSpPr>
        <p:spPr>
          <a:xfrm>
            <a:off x="630815" y="3882384"/>
            <a:ext cx="7508928" cy="197522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463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rgbClr val="0065A1"/>
                </a:solidFill>
                <a:cs typeface="Arial" panose="020B0604020202020204" pitchFamily="34" charset="0"/>
              </a:rPr>
              <a:t>Berufsqualifizierende Tätigkeit II und III </a:t>
            </a:r>
            <a:r>
              <a:rPr lang="de-DE" sz="2000" dirty="0">
                <a:cs typeface="Arial" panose="020B0604020202020204" pitchFamily="34" charset="0"/>
              </a:rPr>
              <a:t>aufeinander aufbauend und stark formalisiert</a:t>
            </a:r>
          </a:p>
          <a:p>
            <a:pPr marL="1160463" indent="0">
              <a:buFont typeface="Arial" panose="020B0604020202020204" pitchFamily="34" charset="0"/>
              <a:buNone/>
            </a:pPr>
            <a:endParaRPr lang="de-DE" sz="600" dirty="0">
              <a:cs typeface="Arial" panose="020B0604020202020204" pitchFamily="34" charset="0"/>
            </a:endParaRPr>
          </a:p>
          <a:p>
            <a:pPr marL="1160463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rgbClr val="0065A1"/>
                </a:solidFill>
                <a:cs typeface="Arial" panose="020B0604020202020204" pitchFamily="34" charset="0"/>
              </a:rPr>
              <a:t>Selbstreflexion</a:t>
            </a:r>
            <a:r>
              <a:rPr lang="de-DE" sz="2000" dirty="0">
                <a:cs typeface="Arial" panose="020B0604020202020204" pitchFamily="34" charset="0"/>
              </a:rPr>
              <a:t> als Teil des </a:t>
            </a:r>
            <a:br>
              <a:rPr lang="de-DE" sz="2000" dirty="0">
                <a:cs typeface="Arial" panose="020B0604020202020204" pitchFamily="34" charset="0"/>
              </a:rPr>
            </a:br>
            <a:r>
              <a:rPr lang="de-DE" sz="2000" dirty="0">
                <a:cs typeface="Arial" panose="020B0604020202020204" pitchFamily="34" charset="0"/>
              </a:rPr>
              <a:t>Masterstudiums</a:t>
            </a:r>
          </a:p>
          <a:p>
            <a:pPr marL="1160463" indent="0">
              <a:buFont typeface="Arial" panose="020B0604020202020204" pitchFamily="34" charset="0"/>
              <a:buNone/>
            </a:pPr>
            <a:endParaRPr lang="de-DE" sz="600" dirty="0">
              <a:cs typeface="Arial" panose="020B0604020202020204" pitchFamily="34" charset="0"/>
            </a:endParaRPr>
          </a:p>
          <a:p>
            <a:pPr marL="1160463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rgbClr val="0065A1"/>
                </a:solidFill>
                <a:cs typeface="Arial" panose="020B0604020202020204" pitchFamily="34" charset="0"/>
              </a:rPr>
              <a:t>Approbationsprüfung</a:t>
            </a:r>
            <a:r>
              <a:rPr lang="de-DE" sz="2000" dirty="0">
                <a:cs typeface="Arial" panose="020B0604020202020204" pitchFamily="34" charset="0"/>
              </a:rPr>
              <a:t> (mündlich/ Parcoursprüfung) zeitnah nach Abschluss des Masterstudiengangs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0BAE98-5BB3-4B93-A016-028DEB849C2E}"/>
              </a:ext>
            </a:extLst>
          </p:cNvPr>
          <p:cNvSpPr txBox="1">
            <a:spLocks/>
          </p:cNvSpPr>
          <p:nvPr/>
        </p:nvSpPr>
        <p:spPr>
          <a:xfrm>
            <a:off x="595993" y="1391413"/>
            <a:ext cx="8047806" cy="223335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6813" indent="0">
              <a:buFont typeface="Arial" panose="020B0604020202020204" pitchFamily="34" charset="0"/>
              <a:buNone/>
            </a:pPr>
            <a:r>
              <a:rPr lang="de-DE" sz="2000" dirty="0">
                <a:cs typeface="Arial" panose="020B0604020202020204" pitchFamily="34" charset="0"/>
              </a:rPr>
              <a:t>Verstärkter Fokus auf </a:t>
            </a:r>
            <a:r>
              <a:rPr lang="de-DE" sz="2000" dirty="0">
                <a:solidFill>
                  <a:srgbClr val="0065A1"/>
                </a:solidFill>
                <a:cs typeface="Arial" panose="020B0604020202020204" pitchFamily="34" charset="0"/>
              </a:rPr>
              <a:t>praktische Inhalte </a:t>
            </a:r>
            <a:r>
              <a:rPr lang="de-DE" sz="2000" dirty="0">
                <a:cs typeface="Arial" panose="020B0604020202020204" pitchFamily="34" charset="0"/>
              </a:rPr>
              <a:t>bereits im Masterstudiengang</a:t>
            </a:r>
          </a:p>
          <a:p>
            <a:pPr marL="1166813" indent="0">
              <a:buFont typeface="Arial" panose="020B0604020202020204" pitchFamily="34" charset="0"/>
              <a:buNone/>
            </a:pPr>
            <a:endParaRPr lang="de-DE" sz="600" dirty="0">
              <a:cs typeface="Arial" panose="020B0604020202020204" pitchFamily="34" charset="0"/>
            </a:endParaRPr>
          </a:p>
          <a:p>
            <a:pPr marL="1166813" indent="0">
              <a:buFont typeface="Arial" panose="020B0604020202020204" pitchFamily="34" charset="0"/>
              <a:buNone/>
            </a:pPr>
            <a:r>
              <a:rPr lang="de-DE" sz="2000" dirty="0">
                <a:cs typeface="Arial" panose="020B0604020202020204" pitchFamily="34" charset="0"/>
              </a:rPr>
              <a:t>Passung der Interventionen </a:t>
            </a:r>
            <a:r>
              <a:rPr lang="de-DE" sz="2000" dirty="0">
                <a:solidFill>
                  <a:srgbClr val="0065A1"/>
                </a:solidFill>
                <a:cs typeface="Arial" panose="020B0604020202020204" pitchFamily="34" charset="0"/>
              </a:rPr>
              <a:t>„für alle Altersgruppen“ </a:t>
            </a:r>
            <a:r>
              <a:rPr lang="de-DE" sz="2000" dirty="0">
                <a:cs typeface="Arial" panose="020B0604020202020204" pitchFamily="34" charset="0"/>
              </a:rPr>
              <a:t>wird besonders betont</a:t>
            </a:r>
          </a:p>
          <a:p>
            <a:pPr marL="1166813" indent="0">
              <a:buFont typeface="Arial" panose="020B0604020202020204" pitchFamily="34" charset="0"/>
              <a:buNone/>
            </a:pPr>
            <a:endParaRPr lang="de-DE" sz="600" dirty="0">
              <a:cs typeface="Arial" panose="020B0604020202020204" pitchFamily="34" charset="0"/>
            </a:endParaRPr>
          </a:p>
          <a:p>
            <a:pPr marL="1166813" indent="0">
              <a:buFont typeface="Arial" panose="020B0604020202020204" pitchFamily="34" charset="0"/>
              <a:buNone/>
            </a:pPr>
            <a:r>
              <a:rPr lang="de-DE" sz="2000" dirty="0">
                <a:cs typeface="Arial" panose="020B0604020202020204" pitchFamily="34" charset="0"/>
              </a:rPr>
              <a:t>Gleichberechtigte </a:t>
            </a:r>
            <a:r>
              <a:rPr lang="de-DE" sz="2000" dirty="0">
                <a:solidFill>
                  <a:srgbClr val="0065A1"/>
                </a:solidFill>
                <a:cs typeface="Arial" panose="020B0604020202020204" pitchFamily="34" charset="0"/>
              </a:rPr>
              <a:t>Vermittlung</a:t>
            </a:r>
            <a:r>
              <a:rPr lang="de-DE" sz="2000" dirty="0">
                <a:cs typeface="Arial" panose="020B0604020202020204" pitchFamily="34" charset="0"/>
              </a:rPr>
              <a:t> aller wissenschaftlich anerkannten Verfahren</a:t>
            </a:r>
          </a:p>
          <a:p>
            <a:pPr marL="1166813" indent="0">
              <a:buFont typeface="Arial" panose="020B0604020202020204" pitchFamily="34" charset="0"/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3" indent="0">
              <a:buFont typeface="Arial" panose="020B0604020202020204" pitchFamily="34" charset="0"/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3" indent="0">
              <a:buFont typeface="Arial" panose="020B0604020202020204" pitchFamily="34" charset="0"/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3" indent="0">
              <a:buFont typeface="Arial" panose="020B0604020202020204" pitchFamily="34" charset="0"/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3" indent="0">
              <a:buFont typeface="Arial" panose="020B0604020202020204" pitchFamily="34" charset="0"/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8" t="4097" r="13284" b="12238"/>
          <a:stretch/>
        </p:blipFill>
        <p:spPr>
          <a:xfrm>
            <a:off x="630815" y="2253241"/>
            <a:ext cx="908835" cy="57182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Picture 2" descr="http://www.dres-hebel-metzger-passlack.de/images/Psychotherapi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r="28966" b="21726"/>
          <a:stretch/>
        </p:blipFill>
        <p:spPr bwMode="auto">
          <a:xfrm>
            <a:off x="561472" y="3117337"/>
            <a:ext cx="953535" cy="60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062E49E-C82F-46D5-9622-4174D51C9B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grayscl/>
          </a:blip>
          <a:srcRect t="-1" r="12503" b="5230"/>
          <a:stretch/>
        </p:blipFill>
        <p:spPr>
          <a:xfrm>
            <a:off x="644475" y="1449841"/>
            <a:ext cx="885320" cy="54191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610253" y="3936809"/>
            <a:ext cx="919015" cy="594233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A5AACA1-C685-4813-A79D-FF9CD9108B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620524" y="4728897"/>
            <a:ext cx="910479" cy="594233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7">
            <a:grayscl/>
          </a:blip>
          <a:srcRect l="8709" t="15201" r="4984" b="9281"/>
          <a:stretch/>
        </p:blipFill>
        <p:spPr>
          <a:xfrm>
            <a:off x="595994" y="5520985"/>
            <a:ext cx="919014" cy="594233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2865506-0D7A-45DB-9B47-CB38FF3CEF08}"/>
              </a:ext>
            </a:extLst>
          </p:cNvPr>
          <p:cNvSpPr txBox="1">
            <a:spLocks/>
          </p:cNvSpPr>
          <p:nvPr/>
        </p:nvSpPr>
        <p:spPr>
          <a:xfrm>
            <a:off x="642910" y="500042"/>
            <a:ext cx="6030913" cy="1000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0067A2"/>
                </a:solidFill>
                <a:latin typeface="+mn-lt"/>
                <a:cs typeface="Arial" panose="020B0604020202020204" pitchFamily="34" charset="0"/>
              </a:rPr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3434030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99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17684" y="1925516"/>
            <a:ext cx="10172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INFOABEND</a:t>
            </a:r>
            <a:r>
              <a:rPr lang="de-DE" sz="4400" b="1" dirty="0">
                <a:solidFill>
                  <a:srgbClr val="0067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zum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M.Sc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Psychologie: Klinische Psychologie und Psychotherapie</a:t>
            </a:r>
            <a:b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an der PHB</a:t>
            </a:r>
          </a:p>
          <a:p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3200" b="1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06.05.2021 | 18:30 Uhr</a:t>
            </a:r>
          </a:p>
          <a:p>
            <a:r>
              <a:rPr lang="de-DE" sz="3200" b="1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10.06.2021 | 17:30 Uhr</a:t>
            </a:r>
          </a:p>
          <a:p>
            <a:r>
              <a:rPr lang="de-DE" sz="3200" b="1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15.07.2021 | 17:30 Uhr</a:t>
            </a:r>
          </a:p>
        </p:txBody>
      </p:sp>
    </p:spTree>
    <p:extLst>
      <p:ext uri="{BB962C8B-B14F-4D97-AF65-F5344CB8AC3E}">
        <p14:creationId xmlns:p14="http://schemas.microsoft.com/office/powerpoint/2010/main" val="137858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600" y="659794"/>
            <a:ext cx="9830858" cy="3600919"/>
          </a:xfrm>
        </p:spPr>
        <p:txBody>
          <a:bodyPr/>
          <a:lstStyle/>
          <a:p>
            <a:br>
              <a:rPr lang="de-DE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6000" dirty="0">
                <a:latin typeface="Calibri" panose="020F0502020204030204" pitchFamily="34" charset="0"/>
                <a:cs typeface="Calibri" panose="020F0502020204030204" pitchFamily="34" charset="0"/>
              </a:rPr>
              <a:t>Reform des Psychotherapeutengesetzes (PsychThG)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Was ändert sich für Studierende und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PiAs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575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37907" y="5024947"/>
            <a:ext cx="9821863" cy="1041400"/>
          </a:xfrm>
        </p:spPr>
        <p:txBody>
          <a:bodyPr/>
          <a:lstStyle/>
          <a:p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Dr. Günter Koch</a:t>
            </a:r>
            <a:b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Geschäftsführer der PHB</a:t>
            </a:r>
            <a:b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Psychologischer Psychotherapeut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8549E24-564A-4ABE-996F-2BFA34724A6B}"/>
              </a:ext>
            </a:extLst>
          </p:cNvPr>
          <p:cNvSpPr txBox="1">
            <a:spLocks/>
          </p:cNvSpPr>
          <p:nvPr/>
        </p:nvSpPr>
        <p:spPr>
          <a:xfrm>
            <a:off x="323528" y="-819472"/>
            <a:ext cx="8604448" cy="593659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rgbClr val="0065A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ÄNDERUNGEN BEIM </a:t>
            </a:r>
          </a:p>
          <a:p>
            <a:pPr algn="l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ERWERB DER FACHKUNDE (WEITERBILDUNG)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4"/>
          <p:cNvSpPr txBox="1">
            <a:spLocks/>
          </p:cNvSpPr>
          <p:nvPr/>
        </p:nvSpPr>
        <p:spPr>
          <a:xfrm>
            <a:off x="437907" y="3876085"/>
            <a:ext cx="9821863" cy="1041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Prof. Dr. Martin Stellpflug</a:t>
            </a:r>
            <a:b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Professor für Gesundheitsrecht und Ethik</a:t>
            </a:r>
            <a:b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Justitiar der Bundespsychotherapeutenkammer</a:t>
            </a:r>
          </a:p>
        </p:txBody>
      </p:sp>
    </p:spTree>
    <p:extLst>
      <p:ext uri="{BB962C8B-B14F-4D97-AF65-F5344CB8AC3E}">
        <p14:creationId xmlns:p14="http://schemas.microsoft.com/office/powerpoint/2010/main" val="2982837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97EBFD0-3490-4F5E-8767-5BB606F4C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357965"/>
              </p:ext>
            </p:extLst>
          </p:nvPr>
        </p:nvGraphicFramePr>
        <p:xfrm>
          <a:off x="129396" y="681437"/>
          <a:ext cx="9144000" cy="605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1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356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Fachgebiet</a:t>
                      </a:r>
                      <a:r>
                        <a:rPr lang="de-DE" sz="1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Psychotherapie Erwachsene</a:t>
                      </a:r>
                      <a:endParaRPr lang="de-DE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67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Gebietsbezeichnung/Fachpsychotherapeuten-/</a:t>
                      </a:r>
                      <a:r>
                        <a:rPr lang="de-DE" sz="1200" b="0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innenbezeichnung</a:t>
                      </a:r>
                      <a:endParaRPr lang="de-DE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67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Zusatzweiterbildung</a:t>
                      </a:r>
                      <a:endParaRPr lang="de-DE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6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034">
                <a:tc>
                  <a:txBody>
                    <a:bodyPr/>
                    <a:lstStyle/>
                    <a:p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Das Gebiet Psychotherapie Erwachsene umfasst die Erkennung, psychotherapeutische Behandlung in psychotherapeutischen Verfahren und Methoden, die Prävention von Krankheiten und Leidenszuständen sowie die Rehabilitation bei Erwachsenen, …</a:t>
                      </a:r>
                      <a:endParaRPr lang="de-DE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Fachpsychotherapeut/in für Erwachsene (Psychoanalyse)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Fachpsychotherapeut/in für Erwachsene (Systemische Therapie)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Fachpsychotherapeut/in für Erwachsene (Tiefenpsychologisch fundierte Psychotherapie)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Fachpsychotherapeut/in für Erwachsene (Verhaltenstherapie)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5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Tiefenpsychologisch fundierte Psychotherapie</a:t>
                      </a:r>
                    </a:p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5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Verhaltenstherapie</a:t>
                      </a:r>
                    </a:p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5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Klinische Neuropsychologie</a:t>
                      </a:r>
                    </a:p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5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Spezielle Psychotherapie bei Diabetes</a:t>
                      </a:r>
                    </a:p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5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356">
                <a:tc>
                  <a:txBody>
                    <a:bodyPr/>
                    <a:lstStyle/>
                    <a:p>
                      <a:r>
                        <a:rPr lang="de-DE" sz="14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Fachgebiet Psychotherapie Kinder und Jugendliche</a:t>
                      </a:r>
                    </a:p>
                  </a:txBody>
                  <a:tcPr>
                    <a:solidFill>
                      <a:srgbClr val="0065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Gebietsbezeichnung/Fachpsychotherapeuten-/</a:t>
                      </a:r>
                      <a:r>
                        <a:rPr lang="de-DE" sz="1200" b="0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innenbezeichnung</a:t>
                      </a:r>
                      <a:endParaRPr lang="de-DE" sz="12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65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Zusatzweiterbildung</a:t>
                      </a:r>
                      <a:endParaRPr lang="de-DE" sz="12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5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034">
                <a:tc>
                  <a:txBody>
                    <a:bodyPr/>
                    <a:lstStyle/>
                    <a:p>
                      <a:r>
                        <a:rPr lang="de-DE" sz="105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Das Gebiet Psychotherapie Kinder und Jugendliche umfasst die Erkennung, psychotherapeutische Behandlung in psychotherapeutischen Verfahren und </a:t>
                      </a:r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Methoden, die Prävention von Krankheiten und Leidenszuständen sowie die Rehabilitation bei Kindern und Jugendlichen, … </a:t>
                      </a:r>
                    </a:p>
                    <a:p>
                      <a:endParaRPr lang="de-DE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Fachpsychotherapeut/in für Kinder und Jugendliche (Psychoanalyse)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Fachpsychotherapeut/in für Kinder und Jugendliche (Systemische Therapie)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Fachpsychotherapeut/in für Kinder und Jugendliche (Tiefenpsychologisch fundierte Psychotherapie)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Fachpsychotherapeut/in für Kinder und  Jugendliche (Verhaltenstherapie)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5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Tiefenpsychologisch fundierte Psychotherapie</a:t>
                      </a:r>
                    </a:p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5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Verhaltenstherapie</a:t>
                      </a:r>
                    </a:p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5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Klinische Neuropsychologie</a:t>
                      </a:r>
                    </a:p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5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Spezielle Psychotherapie bei Diabetes</a:t>
                      </a:r>
                    </a:p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5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…</a:t>
                      </a:r>
                    </a:p>
                    <a:p>
                      <a:endParaRPr lang="de-DE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356">
                <a:tc>
                  <a:txBody>
                    <a:bodyPr/>
                    <a:lstStyle/>
                    <a:p>
                      <a:r>
                        <a:rPr lang="de-DE" sz="14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Fachgebiet Klinische Neuropsychologie</a:t>
                      </a:r>
                    </a:p>
                  </a:txBody>
                  <a:tcPr>
                    <a:solidFill>
                      <a:srgbClr val="0065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Gebietsbezeichnung/Fachpsychotherapeuten-/</a:t>
                      </a:r>
                      <a:r>
                        <a:rPr lang="de-DE" sz="1200" b="0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innenbezeichnung</a:t>
                      </a:r>
                      <a:endParaRPr lang="de-DE" sz="12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65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Zusatzweiterbildung</a:t>
                      </a:r>
                      <a:endParaRPr lang="de-DE" sz="12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6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5296">
                <a:tc>
                  <a:txBody>
                    <a:bodyPr/>
                    <a:lstStyle/>
                    <a:p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Das Gebiet Klinische Neuropsychologie umfasst die Vorbeugung, Diagnostik, Therapie und Rehabilitation von geistigen (kognitiven) und seelischen (emotional-affektiven) Störungen, Schädigungen und Behinderungen nach Hirnschädigung oder Hirnerkrankung … </a:t>
                      </a:r>
                      <a:endParaRPr lang="de-DE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Fachpsychotherapeut/in für neuropsychologische</a:t>
                      </a:r>
                      <a:r>
                        <a:rPr lang="de-DE" sz="105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Therapie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5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Spezielle Schmerzpsychotherapie</a:t>
                      </a:r>
                    </a:p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5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42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15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26001" y="4497619"/>
            <a:ext cx="9830858" cy="1595533"/>
          </a:xfrm>
        </p:spPr>
        <p:txBody>
          <a:bodyPr/>
          <a:lstStyle/>
          <a:p>
            <a:br>
              <a:rPr lang="de-DE" sz="2400" b="0" dirty="0"/>
            </a:br>
            <a:r>
              <a:rPr lang="de-DE" sz="2400" b="0" dirty="0"/>
              <a:t>Ihre Ansprechpartnerin bei Fragen zu den </a:t>
            </a:r>
            <a:br>
              <a:rPr lang="de-DE" sz="2400" b="0" dirty="0"/>
            </a:br>
            <a:r>
              <a:rPr lang="de-DE" sz="2400" b="0" dirty="0"/>
              <a:t>Studien- und Ausbildungsmöglichkeiten an der PHB</a:t>
            </a:r>
            <a:endParaRPr lang="de-DE" sz="2400" dirty="0">
              <a:solidFill>
                <a:srgbClr val="0067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CD87D9D-4891-422E-93A5-5BBC1F2F2375}"/>
              </a:ext>
            </a:extLst>
          </p:cNvPr>
          <p:cNvSpPr/>
          <p:nvPr/>
        </p:nvSpPr>
        <p:spPr>
          <a:xfrm>
            <a:off x="926001" y="488003"/>
            <a:ext cx="3389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solidFill>
                  <a:srgbClr val="0067A2"/>
                </a:solidFill>
              </a:rPr>
              <a:t>Studienberatung</a:t>
            </a:r>
            <a:endParaRPr lang="de-DE" sz="2800" b="1" dirty="0">
              <a:solidFill>
                <a:srgbClr val="0067A2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BF96BEE-BE4B-4755-B175-39A8A2188BAC}"/>
              </a:ext>
            </a:extLst>
          </p:cNvPr>
          <p:cNvSpPr/>
          <p:nvPr/>
        </p:nvSpPr>
        <p:spPr>
          <a:xfrm>
            <a:off x="4097527" y="2185034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</a:rPr>
              <a:t>Anna-Maria de Veer</a:t>
            </a:r>
            <a:br>
              <a:rPr lang="pt-BR" sz="2800" b="1" dirty="0">
                <a:solidFill>
                  <a:srgbClr val="000000"/>
                </a:solidFill>
              </a:rPr>
            </a:br>
            <a:r>
              <a:rPr lang="pt-BR" sz="2400" dirty="0">
                <a:solidFill>
                  <a:srgbClr val="000000"/>
                </a:solidFill>
              </a:rPr>
              <a:t>E-Mail</a:t>
            </a:r>
            <a:r>
              <a:rPr lang="pt-BR" sz="2400" b="1" dirty="0">
                <a:solidFill>
                  <a:srgbClr val="000000"/>
                </a:solidFill>
              </a:rPr>
              <a:t>: </a:t>
            </a:r>
            <a:r>
              <a:rPr lang="pt-BR" sz="2400" dirty="0"/>
              <a:t>studienberatung@phb.de</a:t>
            </a:r>
            <a:br>
              <a:rPr lang="pt-BR" sz="2400" dirty="0"/>
            </a:br>
            <a:r>
              <a:rPr lang="pt-BR" sz="2400" dirty="0">
                <a:solidFill>
                  <a:srgbClr val="000000"/>
                </a:solidFill>
              </a:rPr>
              <a:t>Tel: 030/ 20 91 66 – 200</a:t>
            </a:r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B565E1D-0D8C-48C5-9D9A-9E91BF10D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96" y="1980648"/>
            <a:ext cx="1885187" cy="1880873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49893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>
                <a:solidFill>
                  <a:srgbClr val="0067A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dirty="0">
                <a:solidFill>
                  <a:srgbClr val="0067A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rgbClr val="0067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IHRE FRAGEN?!</a:t>
            </a:r>
          </a:p>
        </p:txBody>
      </p:sp>
    </p:spTree>
    <p:extLst>
      <p:ext uri="{BB962C8B-B14F-4D97-AF65-F5344CB8AC3E}">
        <p14:creationId xmlns:p14="http://schemas.microsoft.com/office/powerpoint/2010/main" val="1887552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07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D90199A-731E-4CD7-B648-46232434D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7301" y="1351405"/>
            <a:ext cx="11239500" cy="4572000"/>
          </a:xfrm>
        </p:spPr>
        <p:txBody>
          <a:bodyPr/>
          <a:lstStyle/>
          <a:p>
            <a:endParaRPr lang="de-DE" sz="2000" dirty="0"/>
          </a:p>
          <a:p>
            <a:r>
              <a:rPr lang="de-DE" sz="2000" dirty="0"/>
              <a:t>Zugangsvoraussetzung für die Ausbildung ist zumeist ein Master in Psychologie mit 8 CP in klinischer Psychologie (als Prüfungsfach). 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Konzept der Masterausbildung an der PHB</a:t>
            </a:r>
            <a:r>
              <a:rPr lang="de-DE" sz="2000" dirty="0"/>
              <a:t>:  </a:t>
            </a:r>
          </a:p>
          <a:p>
            <a:pPr lvl="1"/>
            <a:r>
              <a:rPr lang="de-DE" sz="2000" dirty="0"/>
              <a:t>Umfassenden Einblick in die </a:t>
            </a:r>
            <a:r>
              <a:rPr lang="de-DE" sz="2000" u="sng" dirty="0"/>
              <a:t>Psychologie als Fach </a:t>
            </a:r>
            <a:r>
              <a:rPr lang="de-DE" sz="2000" dirty="0"/>
              <a:t>vermitteln </a:t>
            </a:r>
          </a:p>
          <a:p>
            <a:pPr lvl="1"/>
            <a:r>
              <a:rPr lang="de-DE" sz="2000" u="sng" dirty="0"/>
              <a:t>Wahlmöglichkeiten</a:t>
            </a:r>
            <a:r>
              <a:rPr lang="de-DE" sz="2000" dirty="0"/>
              <a:t> geben, Schwerpunktsetzungen ermöglichen</a:t>
            </a:r>
          </a:p>
          <a:p>
            <a:pPr lvl="1"/>
            <a:r>
              <a:rPr lang="de-DE" sz="2000" dirty="0"/>
              <a:t>Qualifizierung für </a:t>
            </a:r>
            <a:r>
              <a:rPr lang="de-DE" sz="2000" u="sng" dirty="0"/>
              <a:t>alle psychologischen Tätigkeitsbereiche </a:t>
            </a:r>
            <a:r>
              <a:rPr lang="de-DE" sz="2000" dirty="0"/>
              <a:t>(Psychologin, Psychologe werden)</a:t>
            </a:r>
          </a:p>
          <a:p>
            <a:pPr lvl="1"/>
            <a:r>
              <a:rPr lang="de-DE" sz="2000" u="sng" dirty="0"/>
              <a:t>Psychotherapieausbildung nach aktuellem Modell </a:t>
            </a:r>
            <a:r>
              <a:rPr lang="de-DE" sz="2000" dirty="0"/>
              <a:t>ermöglichen</a:t>
            </a:r>
          </a:p>
          <a:p>
            <a:pPr lvl="1"/>
            <a:endParaRPr lang="de-DE" sz="2000" dirty="0"/>
          </a:p>
          <a:p>
            <a:r>
              <a:rPr lang="de-DE" sz="2000" b="1" dirty="0"/>
              <a:t>Master in Psychologie </a:t>
            </a:r>
            <a:r>
              <a:rPr lang="de-DE" sz="2000" dirty="0"/>
              <a:t>(letztmaliger Start im </a:t>
            </a:r>
            <a:r>
              <a:rPr lang="de-DE" sz="2000" dirty="0" err="1"/>
              <a:t>WiSe</a:t>
            </a:r>
            <a:r>
              <a:rPr lang="de-DE" sz="2000" dirty="0"/>
              <a:t> 2021/2022)</a:t>
            </a:r>
          </a:p>
          <a:p>
            <a:endParaRPr lang="de-DE" sz="2000" dirty="0"/>
          </a:p>
          <a:p>
            <a:r>
              <a:rPr lang="de-DE" sz="2000" b="1" dirty="0"/>
              <a:t>Master in Psychologie: Gesundheit in Arbeit und Gesellschaft </a:t>
            </a:r>
            <a:r>
              <a:rPr lang="de-DE" sz="2000" dirty="0"/>
              <a:t>(erstmaliger Start </a:t>
            </a:r>
            <a:r>
              <a:rPr lang="de-DE" sz="2000" dirty="0" err="1"/>
              <a:t>WiSe</a:t>
            </a:r>
            <a:r>
              <a:rPr lang="de-DE" sz="2000" dirty="0"/>
              <a:t> 2022/2023)</a:t>
            </a:r>
            <a:endParaRPr lang="de-DE" dirty="0"/>
          </a:p>
          <a:p>
            <a:pPr lvl="2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D88A29D-878B-4958-89FF-4ED4BC85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70865"/>
            <a:ext cx="8862118" cy="1175124"/>
          </a:xfrm>
        </p:spPr>
        <p:txBody>
          <a:bodyPr/>
          <a:lstStyle/>
          <a:p>
            <a:r>
              <a:rPr lang="de-DE" sz="4000" b="1" dirty="0">
                <a:solidFill>
                  <a:srgbClr val="0067A2"/>
                </a:solidFill>
              </a:rPr>
              <a:t>Der bewährte Weg - bis 2032 möglich</a:t>
            </a:r>
          </a:p>
        </p:txBody>
      </p:sp>
    </p:spTree>
    <p:extLst>
      <p:ext uri="{BB962C8B-B14F-4D97-AF65-F5344CB8AC3E}">
        <p14:creationId xmlns:p14="http://schemas.microsoft.com/office/powerpoint/2010/main" val="3067458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17684" y="1925516"/>
            <a:ext cx="10172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INFOABEND</a:t>
            </a:r>
            <a:r>
              <a:rPr lang="de-DE" sz="4400" b="1" dirty="0">
                <a:solidFill>
                  <a:srgbClr val="0067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zum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M.Sc. Psychologie</a:t>
            </a:r>
            <a:b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an der PHB</a:t>
            </a:r>
          </a:p>
          <a:p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3200" b="1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02.06.2021 | 18:00 Uhr</a:t>
            </a:r>
          </a:p>
          <a:p>
            <a:r>
              <a:rPr lang="de-DE" sz="3200" b="1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01.07.2021 | 18:00 Uhr</a:t>
            </a:r>
          </a:p>
          <a:p>
            <a:r>
              <a:rPr lang="de-DE" sz="3200" b="1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16.08.2021 | 18:00 Uhr</a:t>
            </a:r>
          </a:p>
        </p:txBody>
      </p:sp>
    </p:spTree>
    <p:extLst>
      <p:ext uri="{BB962C8B-B14F-4D97-AF65-F5344CB8AC3E}">
        <p14:creationId xmlns:p14="http://schemas.microsoft.com/office/powerpoint/2010/main" val="343870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>
                <a:solidFill>
                  <a:srgbClr val="0067A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dirty="0">
                <a:solidFill>
                  <a:srgbClr val="0067A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rgbClr val="0067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ZEITLICHE EINORDNUNG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3075" y="4638085"/>
            <a:ext cx="9821863" cy="1041400"/>
          </a:xfrm>
        </p:spPr>
        <p:txBody>
          <a:bodyPr/>
          <a:lstStyle/>
          <a:p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Dr. Günter Koch</a:t>
            </a:r>
            <a:b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Geschäftsführer der PHB</a:t>
            </a:r>
            <a:b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Psychologischer Psychotherapeut</a:t>
            </a:r>
          </a:p>
        </p:txBody>
      </p:sp>
    </p:spTree>
    <p:extLst>
      <p:ext uri="{BB962C8B-B14F-4D97-AF65-F5344CB8AC3E}">
        <p14:creationId xmlns:p14="http://schemas.microsoft.com/office/powerpoint/2010/main" val="71553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/>
          <p:cNvGrpSpPr/>
          <p:nvPr/>
        </p:nvGrpSpPr>
        <p:grpSpPr>
          <a:xfrm>
            <a:off x="288957" y="1126095"/>
            <a:ext cx="768477" cy="1441266"/>
            <a:chOff x="-33301" y="4407"/>
            <a:chExt cx="731844" cy="997918"/>
          </a:xfrm>
        </p:grpSpPr>
        <p:sp>
          <p:nvSpPr>
            <p:cNvPr id="54" name="Eingekerbter Richtungspfeil 53"/>
            <p:cNvSpPr/>
            <p:nvPr/>
          </p:nvSpPr>
          <p:spPr>
            <a:xfrm rot="5400000">
              <a:off x="-149687" y="154094"/>
              <a:ext cx="997918" cy="698543"/>
            </a:xfrm>
            <a:prstGeom prst="chevron">
              <a:avLst/>
            </a:prstGeom>
            <a:solidFill>
              <a:srgbClr val="0065A1"/>
            </a:solidFill>
            <a:ln>
              <a:solidFill>
                <a:srgbClr val="005B8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Eingekerbter Richtungspfeil 4"/>
            <p:cNvSpPr/>
            <p:nvPr/>
          </p:nvSpPr>
          <p:spPr>
            <a:xfrm>
              <a:off x="-33301" y="283496"/>
              <a:ext cx="698543" cy="2993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de-DE" sz="1200" kern="1200" dirty="0"/>
              </a:br>
              <a:r>
                <a:rPr lang="de-DE" sz="1200" kern="1200" dirty="0"/>
                <a:t>Frühjahr </a:t>
              </a:r>
              <a:r>
                <a:rPr lang="de-DE" sz="2000" b="1" kern="1200" dirty="0"/>
                <a:t>2020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1056971" y="1276709"/>
            <a:ext cx="8906537" cy="937316"/>
            <a:chOff x="698542" y="1"/>
            <a:chExt cx="8481969" cy="648988"/>
          </a:xfrm>
        </p:grpSpPr>
        <p:sp>
          <p:nvSpPr>
            <p:cNvPr id="52" name="Auf der gleichen Seite des Rechtecks liegende Ecken abrunden 51"/>
            <p:cNvSpPr/>
            <p:nvPr/>
          </p:nvSpPr>
          <p:spPr>
            <a:xfrm rot="5400000">
              <a:off x="4615033" y="-3916490"/>
              <a:ext cx="648988" cy="8481969"/>
            </a:xfrm>
            <a:prstGeom prst="round2SameRect">
              <a:avLst/>
            </a:prstGeom>
            <a:ln w="19050">
              <a:solidFill>
                <a:srgbClr val="0065A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Auf der gleichen Seite des Rechtecks liegende Ecken abrunden 6"/>
            <p:cNvSpPr/>
            <p:nvPr/>
          </p:nvSpPr>
          <p:spPr>
            <a:xfrm>
              <a:off x="698543" y="31681"/>
              <a:ext cx="8450288" cy="585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900" kern="1200"/>
                <a:t>Rohenentwurf der Musterweiterbildungsordnung</a:t>
              </a:r>
              <a:endParaRPr lang="de-DE" sz="1900" kern="1200" dirty="0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288957" y="2005903"/>
            <a:ext cx="768477" cy="1441266"/>
            <a:chOff x="-33301" y="884215"/>
            <a:chExt cx="731844" cy="997918"/>
          </a:xfrm>
        </p:grpSpPr>
        <p:sp>
          <p:nvSpPr>
            <p:cNvPr id="50" name="Eingekerbter Richtungspfeil 49"/>
            <p:cNvSpPr/>
            <p:nvPr/>
          </p:nvSpPr>
          <p:spPr>
            <a:xfrm rot="5400000">
              <a:off x="-149687" y="1033902"/>
              <a:ext cx="997918" cy="698543"/>
            </a:xfrm>
            <a:prstGeom prst="chevron">
              <a:avLst/>
            </a:prstGeom>
            <a:solidFill>
              <a:srgbClr val="0065A2"/>
            </a:solidFill>
            <a:ln>
              <a:solidFill>
                <a:srgbClr val="0067A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Eingekerbter Richtungspfeil 8"/>
            <p:cNvSpPr/>
            <p:nvPr/>
          </p:nvSpPr>
          <p:spPr>
            <a:xfrm>
              <a:off x="-33301" y="1131605"/>
              <a:ext cx="698543" cy="2993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de-DE" sz="1200" kern="1200" dirty="0"/>
              </a:br>
              <a:r>
                <a:rPr lang="de-DE" sz="1200" kern="1200" dirty="0"/>
                <a:t>Frühjahr</a:t>
              </a:r>
              <a:br>
                <a:rPr lang="de-DE" sz="1200" kern="1200" dirty="0"/>
              </a:br>
              <a:r>
                <a:rPr lang="de-DE" sz="2000" b="1" kern="1200" dirty="0"/>
                <a:t>2021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1022468" y="2161074"/>
            <a:ext cx="8941041" cy="936824"/>
            <a:chOff x="698543" y="884214"/>
            <a:chExt cx="8514829" cy="648647"/>
          </a:xfrm>
        </p:grpSpPr>
        <p:sp>
          <p:nvSpPr>
            <p:cNvPr id="48" name="Auf der gleichen Seite des Rechtecks liegende Ecken abrunden 47"/>
            <p:cNvSpPr/>
            <p:nvPr/>
          </p:nvSpPr>
          <p:spPr>
            <a:xfrm rot="5400000">
              <a:off x="4648064" y="-3032447"/>
              <a:ext cx="648647" cy="8481969"/>
            </a:xfrm>
            <a:prstGeom prst="round2SameRect">
              <a:avLst/>
            </a:prstGeom>
            <a:ln w="19050">
              <a:solidFill>
                <a:srgbClr val="0065A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Auf der gleichen Seite des Rechtecks liegende Ecken abrunden 10"/>
            <p:cNvSpPr/>
            <p:nvPr/>
          </p:nvSpPr>
          <p:spPr>
            <a:xfrm>
              <a:off x="698543" y="915878"/>
              <a:ext cx="8450305" cy="585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900" dirty="0"/>
                <a:t>Verabschiedung Musterweiterbildungsordnung (Paragraphenteil)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322999" y="2873406"/>
            <a:ext cx="734435" cy="1441266"/>
            <a:chOff x="-882" y="1751718"/>
            <a:chExt cx="699425" cy="997918"/>
          </a:xfrm>
        </p:grpSpPr>
        <p:sp>
          <p:nvSpPr>
            <p:cNvPr id="46" name="Eingekerbter Richtungspfeil 45"/>
            <p:cNvSpPr/>
            <p:nvPr/>
          </p:nvSpPr>
          <p:spPr>
            <a:xfrm rot="5400000">
              <a:off x="-149687" y="1901405"/>
              <a:ext cx="997918" cy="698543"/>
            </a:xfrm>
            <a:prstGeom prst="chevron">
              <a:avLst/>
            </a:prstGeom>
            <a:solidFill>
              <a:srgbClr val="0067A2"/>
            </a:solidFill>
            <a:ln>
              <a:solidFill>
                <a:srgbClr val="0065A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Eingekerbter Richtungspfeil 12"/>
            <p:cNvSpPr/>
            <p:nvPr/>
          </p:nvSpPr>
          <p:spPr>
            <a:xfrm>
              <a:off x="-882" y="2046181"/>
              <a:ext cx="698543" cy="2993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de-DE" sz="1200" kern="1200" dirty="0"/>
              </a:br>
              <a:r>
                <a:rPr lang="de-DE" sz="1200" kern="1200" dirty="0"/>
                <a:t>Herbst</a:t>
              </a:r>
              <a:br>
                <a:rPr lang="de-DE" sz="1200" kern="1200" dirty="0"/>
              </a:br>
              <a:r>
                <a:rPr lang="de-DE" sz="2000" b="1" kern="1200" dirty="0"/>
                <a:t>2021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1056972" y="3040882"/>
            <a:ext cx="8906537" cy="936824"/>
            <a:chOff x="698543" y="1764022"/>
            <a:chExt cx="8481969" cy="648647"/>
          </a:xfrm>
        </p:grpSpPr>
        <p:sp>
          <p:nvSpPr>
            <p:cNvPr id="44" name="Auf der gleichen Seite des Rechtecks liegende Ecken abrunden 43"/>
            <p:cNvSpPr/>
            <p:nvPr/>
          </p:nvSpPr>
          <p:spPr>
            <a:xfrm rot="5400000">
              <a:off x="4615204" y="-2152639"/>
              <a:ext cx="648647" cy="8481969"/>
            </a:xfrm>
            <a:prstGeom prst="round2SameRect">
              <a:avLst/>
            </a:prstGeom>
            <a:ln w="19050">
              <a:solidFill>
                <a:srgbClr val="0067A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Auf der gleichen Seite des Rechtecks liegende Ecken abrunden 14"/>
            <p:cNvSpPr/>
            <p:nvPr/>
          </p:nvSpPr>
          <p:spPr>
            <a:xfrm>
              <a:off x="698543" y="1795686"/>
              <a:ext cx="8450305" cy="585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900" dirty="0"/>
                <a:t>Verabschiedung Musterweiterbildungsordnung (</a:t>
              </a:r>
              <a:r>
                <a:rPr lang="de-DE" sz="1900"/>
                <a:t>Inhaltlicher Teil)</a:t>
              </a:r>
              <a:endParaRPr lang="de-DE" sz="1900" kern="1200" dirty="0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323924" y="3765518"/>
            <a:ext cx="733510" cy="1441266"/>
            <a:chOff x="-1" y="2643830"/>
            <a:chExt cx="698544" cy="997918"/>
          </a:xfrm>
        </p:grpSpPr>
        <p:sp>
          <p:nvSpPr>
            <p:cNvPr id="42" name="Eingekerbter Richtungspfeil 41"/>
            <p:cNvSpPr/>
            <p:nvPr/>
          </p:nvSpPr>
          <p:spPr>
            <a:xfrm rot="5400000">
              <a:off x="-149687" y="2793517"/>
              <a:ext cx="997918" cy="698543"/>
            </a:xfrm>
            <a:prstGeom prst="chevron">
              <a:avLst/>
            </a:prstGeom>
            <a:solidFill>
              <a:srgbClr val="0065A2"/>
            </a:solidFill>
            <a:ln>
              <a:solidFill>
                <a:srgbClr val="0065A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Eingekerbter Richtungspfeil 16"/>
            <p:cNvSpPr/>
            <p:nvPr/>
          </p:nvSpPr>
          <p:spPr>
            <a:xfrm>
              <a:off x="-1" y="2910670"/>
              <a:ext cx="698543" cy="2993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de-DE" sz="1600" b="1" kern="1200" dirty="0"/>
              </a:br>
              <a:r>
                <a:rPr lang="de-DE" sz="1600" b="1" kern="1200" dirty="0"/>
                <a:t>2021-</a:t>
              </a:r>
              <a:br>
                <a:rPr lang="de-DE" sz="1600" b="1" kern="1200" dirty="0"/>
              </a:br>
              <a:r>
                <a:rPr lang="de-DE" sz="1600" b="1" kern="1200" dirty="0"/>
                <a:t>2022</a:t>
              </a:r>
              <a:endParaRPr lang="de-DE" sz="2000" b="1" kern="1200" dirty="0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1022468" y="3956723"/>
            <a:ext cx="8941505" cy="936824"/>
            <a:chOff x="698543" y="2668779"/>
            <a:chExt cx="8515270" cy="648647"/>
          </a:xfrm>
        </p:grpSpPr>
        <p:sp>
          <p:nvSpPr>
            <p:cNvPr id="40" name="Auf der gleichen Seite des Rechtecks liegende Ecken abrunden 39"/>
            <p:cNvSpPr/>
            <p:nvPr/>
          </p:nvSpPr>
          <p:spPr>
            <a:xfrm rot="5400000">
              <a:off x="4648505" y="-1247882"/>
              <a:ext cx="648647" cy="8481969"/>
            </a:xfrm>
            <a:prstGeom prst="round2SameRect">
              <a:avLst/>
            </a:prstGeom>
            <a:ln w="19050">
              <a:solidFill>
                <a:srgbClr val="005B8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Auf der gleichen Seite des Rechtecks liegende Ecken abrunden 18"/>
            <p:cNvSpPr/>
            <p:nvPr/>
          </p:nvSpPr>
          <p:spPr>
            <a:xfrm>
              <a:off x="698543" y="2675494"/>
              <a:ext cx="8450305" cy="585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900" kern="1200" dirty="0"/>
                <a:t>Übernahme, Konkretisierung oder Variation der MWBO auf Länderebene durch die Landeskammern</a:t>
              </a: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323000" y="4645326"/>
            <a:ext cx="734434" cy="1441266"/>
            <a:chOff x="-881" y="3523638"/>
            <a:chExt cx="699424" cy="997918"/>
          </a:xfrm>
        </p:grpSpPr>
        <p:sp>
          <p:nvSpPr>
            <p:cNvPr id="38" name="Eingekerbter Richtungspfeil 37"/>
            <p:cNvSpPr/>
            <p:nvPr/>
          </p:nvSpPr>
          <p:spPr>
            <a:xfrm rot="5400000">
              <a:off x="-149687" y="3673325"/>
              <a:ext cx="997918" cy="698543"/>
            </a:xfrm>
            <a:prstGeom prst="chevron">
              <a:avLst/>
            </a:prstGeom>
            <a:solidFill>
              <a:srgbClr val="0067A2"/>
            </a:solidFill>
            <a:ln>
              <a:solidFill>
                <a:srgbClr val="005B8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Eingekerbter Richtungspfeil 20"/>
            <p:cNvSpPr/>
            <p:nvPr/>
          </p:nvSpPr>
          <p:spPr>
            <a:xfrm>
              <a:off x="-881" y="3789285"/>
              <a:ext cx="698543" cy="2993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de-DE" sz="1200" kern="1200" dirty="0"/>
              </a:br>
              <a:r>
                <a:rPr lang="de-DE" sz="1200" kern="1200" dirty="0"/>
                <a:t>Herbst </a:t>
              </a:r>
              <a:br>
                <a:rPr lang="de-DE" sz="1200" kern="1200" dirty="0"/>
              </a:br>
              <a:r>
                <a:rPr lang="de-DE" sz="2000" b="1" kern="1200" dirty="0"/>
                <a:t>2022</a:t>
              </a: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1056972" y="4800498"/>
            <a:ext cx="8906537" cy="936824"/>
            <a:chOff x="698543" y="3523638"/>
            <a:chExt cx="8481969" cy="648647"/>
          </a:xfrm>
        </p:grpSpPr>
        <p:sp>
          <p:nvSpPr>
            <p:cNvPr id="36" name="Auf der gleichen Seite des Rechtecks liegende Ecken abrunden 35"/>
            <p:cNvSpPr/>
            <p:nvPr/>
          </p:nvSpPr>
          <p:spPr>
            <a:xfrm rot="5400000">
              <a:off x="4615204" y="-393023"/>
              <a:ext cx="648647" cy="8481969"/>
            </a:xfrm>
            <a:prstGeom prst="round2SameRect">
              <a:avLst/>
            </a:prstGeom>
            <a:ln w="19050">
              <a:solidFill>
                <a:srgbClr val="0065A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Auf der gleichen Seite des Rechtecks liegende Ecken abrunden 22"/>
            <p:cNvSpPr/>
            <p:nvPr/>
          </p:nvSpPr>
          <p:spPr>
            <a:xfrm>
              <a:off x="698543" y="3555302"/>
              <a:ext cx="8450305" cy="585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900" kern="1200"/>
                <a:t>Erste Studierende des neuen PT-Masters schließen ab</a:t>
              </a:r>
              <a:endParaRPr lang="de-DE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900" kern="1200"/>
                <a:t>Weiterbildungsplätze stehen in ausreichender Zahl zur Verfügung</a:t>
              </a:r>
              <a:endParaRPr lang="de-DE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18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ÄNDERUNGEN IM </a:t>
            </a:r>
            <a:br>
              <a:rPr lang="de-DE" sz="3200" dirty="0">
                <a:solidFill>
                  <a:srgbClr val="0067A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rgbClr val="0067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BACHELORSTUDIUM PSYCHOLOGIE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3075" y="4638085"/>
            <a:ext cx="9821863" cy="1041400"/>
          </a:xfrm>
        </p:spPr>
        <p:txBody>
          <a:bodyPr/>
          <a:lstStyle/>
          <a:p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Prof. Dr. Timo Storck</a:t>
            </a:r>
            <a:b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Professor für Klinische Psychologie und Psychotherapie</a:t>
            </a:r>
            <a:b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Psychologischer Psychotherapeut</a:t>
            </a:r>
          </a:p>
        </p:txBody>
      </p:sp>
    </p:spTree>
    <p:extLst>
      <p:ext uri="{BB962C8B-B14F-4D97-AF65-F5344CB8AC3E}">
        <p14:creationId xmlns:p14="http://schemas.microsoft.com/office/powerpoint/2010/main" val="337733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FEE730C-3FAC-471F-825E-0F783A745033}"/>
              </a:ext>
            </a:extLst>
          </p:cNvPr>
          <p:cNvSpPr txBox="1">
            <a:spLocks/>
          </p:cNvSpPr>
          <p:nvPr/>
        </p:nvSpPr>
        <p:spPr>
          <a:xfrm>
            <a:off x="285175" y="593913"/>
            <a:ext cx="8604448" cy="604867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rgbClr val="0065A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3600" b="1" dirty="0">
                <a:latin typeface="Calibri" panose="020F0502020204030204" pitchFamily="34" charset="0"/>
                <a:cs typeface="Calibri" panose="020F0502020204030204" pitchFamily="34" charset="0"/>
              </a:rPr>
              <a:t>WAS ÄNDERT SICH?</a:t>
            </a:r>
          </a:p>
          <a:p>
            <a:pPr algn="l"/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B.Sc. Psychologie an der PHB bleibt polyvalent </a:t>
            </a:r>
            <a:b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-&gt;  Psychologie als Wissenschaft bleibt in ihrer Breite erhalten</a:t>
            </a:r>
          </a:p>
          <a:p>
            <a:pPr algn="l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Klinisch-psychologische Inhalte werden vertieft</a:t>
            </a:r>
          </a:p>
          <a:p>
            <a:pPr algn="l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Mehr praxisbezogene Anteile kommen hinzu</a:t>
            </a:r>
            <a:b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Orientierungspraktikum, berufsqualifizierende Tätigkeit I (BQ I)</a:t>
            </a:r>
          </a:p>
          <a:p>
            <a:pPr algn="l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Neue Fächer</a:t>
            </a:r>
            <a:b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Medizin, Pharmakologie, affektive Neurowissenschaften </a:t>
            </a:r>
          </a:p>
          <a:p>
            <a:pPr algn="l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 „Rehabilitation und Prävention“ wird Teil der Anwendungsfächer</a:t>
            </a:r>
          </a:p>
          <a:p>
            <a:pPr algn="l"/>
            <a:endParaRPr lang="de-DE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3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549E24-564A-4ABE-996F-2BFA34724A6B}"/>
              </a:ext>
            </a:extLst>
          </p:cNvPr>
          <p:cNvSpPr txBox="1">
            <a:spLocks/>
          </p:cNvSpPr>
          <p:nvPr/>
        </p:nvSpPr>
        <p:spPr>
          <a:xfrm>
            <a:off x="890800" y="287805"/>
            <a:ext cx="8174471" cy="604867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rgbClr val="0065A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5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sz="4800" b="1" dirty="0">
                <a:solidFill>
                  <a:srgbClr val="0067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INFOABENDE</a:t>
            </a:r>
          </a:p>
          <a:p>
            <a:pPr algn="l"/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zum</a:t>
            </a:r>
            <a:r>
              <a:rPr lang="de-DE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B.Sc. Psychologie </a:t>
            </a:r>
            <a:br>
              <a:rPr lang="de-DE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der PHB</a:t>
            </a:r>
          </a:p>
          <a:p>
            <a:pPr algn="l"/>
            <a:endParaRPr lang="de-DE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3600" b="1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12.05.2021 | 18 Uhr</a:t>
            </a:r>
            <a:br>
              <a:rPr lang="de-DE" sz="3600" b="1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b="1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16.06.2021 | 18 Uhr</a:t>
            </a:r>
            <a:br>
              <a:rPr lang="de-DE" sz="3600" b="1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b="1" dirty="0">
                <a:solidFill>
                  <a:srgbClr val="00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14.07.2021 | 18 Uhr</a:t>
            </a:r>
          </a:p>
          <a:p>
            <a:endParaRPr lang="de-DE" sz="4000" b="1" dirty="0">
              <a:solidFill>
                <a:srgbClr val="005B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8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549E24-564A-4ABE-996F-2BFA34724A6B}"/>
              </a:ext>
            </a:extLst>
          </p:cNvPr>
          <p:cNvSpPr txBox="1">
            <a:spLocks/>
          </p:cNvSpPr>
          <p:nvPr/>
        </p:nvSpPr>
        <p:spPr>
          <a:xfrm>
            <a:off x="323528" y="-819472"/>
            <a:ext cx="8604448" cy="604867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rgbClr val="0065A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ÄNDERUNGEN IM </a:t>
            </a:r>
          </a:p>
          <a:p>
            <a:pPr algn="l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MASTERSTUDIUM PSYCHOLOGIE</a:t>
            </a:r>
          </a:p>
          <a:p>
            <a:pPr algn="l"/>
            <a:endParaRPr lang="de-DE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Dr. Timo Storck</a:t>
            </a:r>
            <a:b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 für Klinische Psychologie und Psychotherapie</a:t>
            </a:r>
            <a:b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Psychologischer Psychotherapeut</a:t>
            </a:r>
          </a:p>
          <a:p>
            <a:pPr algn="l"/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53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1020</Words>
  <Application>Microsoft Office PowerPoint</Application>
  <PresentationFormat>Breitbild</PresentationFormat>
  <Paragraphs>185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Symbol</vt:lpstr>
      <vt:lpstr>Office Theme</vt:lpstr>
      <vt:lpstr>  HERZLICH WILLKOMMEN AN DER PHB! </vt:lpstr>
      <vt:lpstr>  Reform des Psychotherapeutengesetzes (PsychThG)</vt:lpstr>
      <vt:lpstr>  ZEITLICHE EINORDNUNG</vt:lpstr>
      <vt:lpstr>PowerPoint-Präsentation</vt:lpstr>
      <vt:lpstr>PowerPoint-Präsentation</vt:lpstr>
      <vt:lpstr> ÄNDERUNGEN IM  BACHELORSTUDIUM PSYCHOLOGIE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Ihre Ansprechpartnerin bei Fragen zu den  Studien- und Ausbildungsmöglichkeiten an der PHB</vt:lpstr>
      <vt:lpstr>  IHRE FRAGEN?!</vt:lpstr>
      <vt:lpstr>PowerPoint-Präsentation</vt:lpstr>
      <vt:lpstr>Der bewährte Weg - bis 2032 möglich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Hoffmann, Morris</dc:creator>
  <cp:lastModifiedBy>Hoffmann, Morris</cp:lastModifiedBy>
  <cp:revision>42</cp:revision>
  <dcterms:created xsi:type="dcterms:W3CDTF">2020-02-10T08:42:38Z</dcterms:created>
  <dcterms:modified xsi:type="dcterms:W3CDTF">2021-05-03T10:05:53Z</dcterms:modified>
</cp:coreProperties>
</file>